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Nunito"/>
      <p:regular r:id="rId18"/>
      <p:bold r:id="rId19"/>
      <p:italic r:id="rId20"/>
      <p:boldItalic r:id="rId21"/>
    </p:embeddedFont>
    <p:embeddedFont>
      <p:font typeface="Roboto Mon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22" Type="http://schemas.openxmlformats.org/officeDocument/2006/relationships/font" Target="fonts/RobotoMono-regular.fntdata"/><Relationship Id="rId21" Type="http://schemas.openxmlformats.org/officeDocument/2006/relationships/font" Target="fonts/Nunito-boldItalic.fntdata"/><Relationship Id="rId24" Type="http://schemas.openxmlformats.org/officeDocument/2006/relationships/font" Target="fonts/RobotoMono-italic.fntdata"/><Relationship Id="rId23" Type="http://schemas.openxmlformats.org/officeDocument/2006/relationships/font" Target="fonts/RobotoMon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Nunito-bold.fntdata"/><Relationship Id="rId18" Type="http://schemas.openxmlformats.org/officeDocument/2006/relationships/font" Target="fonts/Nunito-regular.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6e682487ff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6e682487ff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6e682487ff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6e682487ff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6e682487ff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6e682487ff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6e682487ff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6e682487ff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6e682487ff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6e682487ff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6e682487ff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6e682487ff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6e682487ff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6e682487ff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6e682487ff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6e682487ff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6e682487ff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6e682487ff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6e682487ff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6e682487ff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6e682487ff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6e682487ff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6e682487ff_0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6e682487ff_0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7">
  <p:cSld name="BLANK_1_1_1_1_1_1_1_1_1_1_1_1_2_1">
    <p:bg>
      <p:bgPr>
        <a:solidFill>
          <a:schemeClr val="lt1"/>
        </a:solidFill>
      </p:bgPr>
    </p:bg>
    <p:spTree>
      <p:nvGrpSpPr>
        <p:cNvPr id="124" name="Shape 124"/>
        <p:cNvGrpSpPr/>
        <p:nvPr/>
      </p:nvGrpSpPr>
      <p:grpSpPr>
        <a:xfrm>
          <a:off x="0" y="0"/>
          <a:ext cx="0" cy="0"/>
          <a:chOff x="0" y="0"/>
          <a:chExt cx="0" cy="0"/>
        </a:xfrm>
      </p:grpSpPr>
      <p:sp>
        <p:nvSpPr>
          <p:cNvPr id="125" name="Google Shape;125;p13"/>
          <p:cNvSpPr txBox="1"/>
          <p:nvPr>
            <p:ph type="title"/>
          </p:nvPr>
        </p:nvSpPr>
        <p:spPr>
          <a:xfrm>
            <a:off x="4782150" y="285900"/>
            <a:ext cx="4074900" cy="1154700"/>
          </a:xfrm>
          <a:prstGeom prst="rect">
            <a:avLst/>
          </a:prstGeom>
        </p:spPr>
        <p:txBody>
          <a:bodyPr anchorCtr="0" anchor="t" bIns="91425" lIns="91425" spcFirstLastPara="1" rIns="91425" wrap="square" tIns="91425">
            <a:spAutoFit/>
          </a:bodyPr>
          <a:lstStyle>
            <a:lvl1pPr lvl="0">
              <a:lnSpc>
                <a:spcPct val="85000"/>
              </a:lnSpc>
              <a:spcBef>
                <a:spcPts val="0"/>
              </a:spcBef>
              <a:spcAft>
                <a:spcPts val="0"/>
              </a:spcAft>
              <a:buNone/>
              <a:defRPr sz="3600">
                <a:solidFill>
                  <a:schemeClr val="dk1"/>
                </a:solidFill>
              </a:defRPr>
            </a:lvl1pPr>
            <a:lvl2pPr lvl="1">
              <a:lnSpc>
                <a:spcPct val="85000"/>
              </a:lnSpc>
              <a:spcBef>
                <a:spcPts val="0"/>
              </a:spcBef>
              <a:spcAft>
                <a:spcPts val="0"/>
              </a:spcAft>
              <a:buNone/>
              <a:defRPr sz="3600">
                <a:solidFill>
                  <a:schemeClr val="dk1"/>
                </a:solidFill>
              </a:defRPr>
            </a:lvl2pPr>
            <a:lvl3pPr lvl="2">
              <a:lnSpc>
                <a:spcPct val="85000"/>
              </a:lnSpc>
              <a:spcBef>
                <a:spcPts val="0"/>
              </a:spcBef>
              <a:spcAft>
                <a:spcPts val="0"/>
              </a:spcAft>
              <a:buNone/>
              <a:defRPr sz="3600">
                <a:solidFill>
                  <a:schemeClr val="dk1"/>
                </a:solidFill>
              </a:defRPr>
            </a:lvl3pPr>
            <a:lvl4pPr lvl="3">
              <a:lnSpc>
                <a:spcPct val="85000"/>
              </a:lnSpc>
              <a:spcBef>
                <a:spcPts val="0"/>
              </a:spcBef>
              <a:spcAft>
                <a:spcPts val="0"/>
              </a:spcAft>
              <a:buNone/>
              <a:defRPr sz="3600">
                <a:solidFill>
                  <a:schemeClr val="dk1"/>
                </a:solidFill>
              </a:defRPr>
            </a:lvl4pPr>
            <a:lvl5pPr lvl="4">
              <a:lnSpc>
                <a:spcPct val="85000"/>
              </a:lnSpc>
              <a:spcBef>
                <a:spcPts val="0"/>
              </a:spcBef>
              <a:spcAft>
                <a:spcPts val="0"/>
              </a:spcAft>
              <a:buNone/>
              <a:defRPr sz="3600">
                <a:solidFill>
                  <a:schemeClr val="dk1"/>
                </a:solidFill>
              </a:defRPr>
            </a:lvl5pPr>
            <a:lvl6pPr lvl="5">
              <a:lnSpc>
                <a:spcPct val="85000"/>
              </a:lnSpc>
              <a:spcBef>
                <a:spcPts val="0"/>
              </a:spcBef>
              <a:spcAft>
                <a:spcPts val="0"/>
              </a:spcAft>
              <a:buNone/>
              <a:defRPr sz="3600">
                <a:solidFill>
                  <a:schemeClr val="dk1"/>
                </a:solidFill>
              </a:defRPr>
            </a:lvl6pPr>
            <a:lvl7pPr lvl="6">
              <a:lnSpc>
                <a:spcPct val="85000"/>
              </a:lnSpc>
              <a:spcBef>
                <a:spcPts val="0"/>
              </a:spcBef>
              <a:spcAft>
                <a:spcPts val="0"/>
              </a:spcAft>
              <a:buNone/>
              <a:defRPr sz="3600">
                <a:solidFill>
                  <a:schemeClr val="dk1"/>
                </a:solidFill>
              </a:defRPr>
            </a:lvl7pPr>
            <a:lvl8pPr lvl="7">
              <a:lnSpc>
                <a:spcPct val="85000"/>
              </a:lnSpc>
              <a:spcBef>
                <a:spcPts val="0"/>
              </a:spcBef>
              <a:spcAft>
                <a:spcPts val="0"/>
              </a:spcAft>
              <a:buNone/>
              <a:defRPr sz="3600">
                <a:solidFill>
                  <a:schemeClr val="dk1"/>
                </a:solidFill>
              </a:defRPr>
            </a:lvl8pPr>
            <a:lvl9pPr lvl="8">
              <a:lnSpc>
                <a:spcPct val="85000"/>
              </a:lnSpc>
              <a:spcBef>
                <a:spcPts val="0"/>
              </a:spcBef>
              <a:spcAft>
                <a:spcPts val="0"/>
              </a:spcAft>
              <a:buNone/>
              <a:defRPr sz="3600">
                <a:solidFill>
                  <a:schemeClr val="dk1"/>
                </a:solidFill>
              </a:defRPr>
            </a:lvl9pPr>
          </a:lstStyle>
          <a:p/>
        </p:txBody>
      </p:sp>
      <p:sp>
        <p:nvSpPr>
          <p:cNvPr id="126" name="Google Shape;126;p13"/>
          <p:cNvSpPr txBox="1"/>
          <p:nvPr>
            <p:ph idx="1" type="body"/>
          </p:nvPr>
        </p:nvSpPr>
        <p:spPr>
          <a:xfrm>
            <a:off x="6086325" y="2636275"/>
            <a:ext cx="2770800" cy="2047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sz="1000">
                <a:solidFill>
                  <a:schemeClr val="dk1"/>
                </a:solidFill>
              </a:defRPr>
            </a:lvl1pPr>
            <a:lvl2pPr indent="-292100" lvl="1" marL="914400">
              <a:lnSpc>
                <a:spcPct val="100000"/>
              </a:lnSpc>
              <a:spcBef>
                <a:spcPts val="0"/>
              </a:spcBef>
              <a:spcAft>
                <a:spcPts val="0"/>
              </a:spcAft>
              <a:buClr>
                <a:schemeClr val="dk1"/>
              </a:buClr>
              <a:buSzPts val="1000"/>
              <a:buChar char="○"/>
              <a:defRPr sz="1000">
                <a:solidFill>
                  <a:schemeClr val="dk1"/>
                </a:solidFill>
              </a:defRPr>
            </a:lvl2pPr>
            <a:lvl3pPr indent="-292100" lvl="2" marL="1371600">
              <a:lnSpc>
                <a:spcPct val="100000"/>
              </a:lnSpc>
              <a:spcBef>
                <a:spcPts val="0"/>
              </a:spcBef>
              <a:spcAft>
                <a:spcPts val="0"/>
              </a:spcAft>
              <a:buClr>
                <a:schemeClr val="dk1"/>
              </a:buClr>
              <a:buSzPts val="1000"/>
              <a:buChar char="■"/>
              <a:defRPr sz="1000">
                <a:solidFill>
                  <a:schemeClr val="dk1"/>
                </a:solidFill>
              </a:defRPr>
            </a:lvl3pPr>
            <a:lvl4pPr indent="-292100" lvl="3" marL="1828800">
              <a:lnSpc>
                <a:spcPct val="100000"/>
              </a:lnSpc>
              <a:spcBef>
                <a:spcPts val="0"/>
              </a:spcBef>
              <a:spcAft>
                <a:spcPts val="0"/>
              </a:spcAft>
              <a:buClr>
                <a:schemeClr val="dk1"/>
              </a:buClr>
              <a:buSzPts val="1000"/>
              <a:buChar char="●"/>
              <a:defRPr sz="1000">
                <a:solidFill>
                  <a:schemeClr val="dk1"/>
                </a:solidFill>
              </a:defRPr>
            </a:lvl4pPr>
            <a:lvl5pPr indent="-292100" lvl="4" marL="2286000">
              <a:lnSpc>
                <a:spcPct val="100000"/>
              </a:lnSpc>
              <a:spcBef>
                <a:spcPts val="0"/>
              </a:spcBef>
              <a:spcAft>
                <a:spcPts val="0"/>
              </a:spcAft>
              <a:buClr>
                <a:schemeClr val="dk1"/>
              </a:buClr>
              <a:buSzPts val="1000"/>
              <a:buChar char="○"/>
              <a:defRPr sz="1000">
                <a:solidFill>
                  <a:schemeClr val="dk1"/>
                </a:solidFill>
              </a:defRPr>
            </a:lvl5pPr>
            <a:lvl6pPr indent="-292100" lvl="5" marL="2743200">
              <a:lnSpc>
                <a:spcPct val="100000"/>
              </a:lnSpc>
              <a:spcBef>
                <a:spcPts val="0"/>
              </a:spcBef>
              <a:spcAft>
                <a:spcPts val="0"/>
              </a:spcAft>
              <a:buClr>
                <a:schemeClr val="dk1"/>
              </a:buClr>
              <a:buSzPts val="1000"/>
              <a:buChar char="■"/>
              <a:defRPr sz="1000">
                <a:solidFill>
                  <a:schemeClr val="dk1"/>
                </a:solidFill>
              </a:defRPr>
            </a:lvl6pPr>
            <a:lvl7pPr indent="-292100" lvl="6" marL="3200400">
              <a:lnSpc>
                <a:spcPct val="100000"/>
              </a:lnSpc>
              <a:spcBef>
                <a:spcPts val="0"/>
              </a:spcBef>
              <a:spcAft>
                <a:spcPts val="0"/>
              </a:spcAft>
              <a:buClr>
                <a:schemeClr val="dk1"/>
              </a:buClr>
              <a:buSzPts val="1000"/>
              <a:buChar char="●"/>
              <a:defRPr sz="1000">
                <a:solidFill>
                  <a:schemeClr val="dk1"/>
                </a:solidFill>
              </a:defRPr>
            </a:lvl7pPr>
            <a:lvl8pPr indent="-292100" lvl="7" marL="3657600">
              <a:lnSpc>
                <a:spcPct val="100000"/>
              </a:lnSpc>
              <a:spcBef>
                <a:spcPts val="0"/>
              </a:spcBef>
              <a:spcAft>
                <a:spcPts val="0"/>
              </a:spcAft>
              <a:buClr>
                <a:schemeClr val="dk1"/>
              </a:buClr>
              <a:buSzPts val="1000"/>
              <a:buChar char="○"/>
              <a:defRPr sz="1000">
                <a:solidFill>
                  <a:schemeClr val="dk1"/>
                </a:solidFill>
              </a:defRPr>
            </a:lvl8pPr>
            <a:lvl9pPr indent="-292100" lvl="8" marL="4114800">
              <a:lnSpc>
                <a:spcPct val="100000"/>
              </a:lnSpc>
              <a:spcBef>
                <a:spcPts val="0"/>
              </a:spcBef>
              <a:spcAft>
                <a:spcPts val="0"/>
              </a:spcAft>
              <a:buClr>
                <a:schemeClr val="dk1"/>
              </a:buClr>
              <a:buSzPts val="1000"/>
              <a:buChar char="■"/>
              <a:defRPr sz="1000">
                <a:solidFill>
                  <a:schemeClr val="dk1"/>
                </a:solidFill>
              </a:defRPr>
            </a:lvl9pPr>
          </a:lstStyle>
          <a:p/>
        </p:txBody>
      </p:sp>
      <p:sp>
        <p:nvSpPr>
          <p:cNvPr id="127" name="Google Shape;127;p13"/>
          <p:cNvSpPr txBox="1"/>
          <p:nvPr>
            <p:ph idx="2" type="body"/>
          </p:nvPr>
        </p:nvSpPr>
        <p:spPr>
          <a:xfrm>
            <a:off x="4782375" y="2636275"/>
            <a:ext cx="1175700" cy="2047200"/>
          </a:xfrm>
          <a:prstGeom prst="rect">
            <a:avLst/>
          </a:prstGeom>
        </p:spPr>
        <p:txBody>
          <a:bodyPr anchorCtr="0" anchor="t" bIns="0" lIns="0" spcFirstLastPara="1" rIns="0" wrap="square" tIns="0">
            <a:norm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1200"/>
              </a:spcBef>
              <a:spcAft>
                <a:spcPts val="0"/>
              </a:spcAft>
              <a:buClr>
                <a:schemeClr val="dk1"/>
              </a:buClr>
              <a:buSzPts val="1000"/>
              <a:buFont typeface="Inter"/>
              <a:buChar char="○"/>
              <a:defRPr sz="1000">
                <a:solidFill>
                  <a:schemeClr val="dk1"/>
                </a:solidFill>
              </a:defRPr>
            </a:lvl2pPr>
            <a:lvl3pPr indent="-292100" lvl="2" marL="1371600">
              <a:spcBef>
                <a:spcPts val="1200"/>
              </a:spcBef>
              <a:spcAft>
                <a:spcPts val="0"/>
              </a:spcAft>
              <a:buClr>
                <a:schemeClr val="dk1"/>
              </a:buClr>
              <a:buSzPts val="1000"/>
              <a:buFont typeface="Inter"/>
              <a:buChar char="■"/>
              <a:defRPr sz="1000">
                <a:solidFill>
                  <a:schemeClr val="dk1"/>
                </a:solidFill>
              </a:defRPr>
            </a:lvl3pPr>
            <a:lvl4pPr indent="-292100" lvl="3" marL="1828800">
              <a:spcBef>
                <a:spcPts val="1200"/>
              </a:spcBef>
              <a:spcAft>
                <a:spcPts val="0"/>
              </a:spcAft>
              <a:buClr>
                <a:schemeClr val="dk1"/>
              </a:buClr>
              <a:buSzPts val="1000"/>
              <a:buFont typeface="Inter"/>
              <a:buChar char="●"/>
              <a:defRPr sz="1000">
                <a:solidFill>
                  <a:schemeClr val="dk1"/>
                </a:solidFill>
              </a:defRPr>
            </a:lvl4pPr>
            <a:lvl5pPr indent="-292100" lvl="4" marL="2286000">
              <a:spcBef>
                <a:spcPts val="1200"/>
              </a:spcBef>
              <a:spcAft>
                <a:spcPts val="0"/>
              </a:spcAft>
              <a:buClr>
                <a:schemeClr val="dk1"/>
              </a:buClr>
              <a:buSzPts val="1000"/>
              <a:buFont typeface="Inter"/>
              <a:buChar char="○"/>
              <a:defRPr sz="1000">
                <a:solidFill>
                  <a:schemeClr val="dk1"/>
                </a:solidFill>
              </a:defRPr>
            </a:lvl5pPr>
            <a:lvl6pPr indent="-292100" lvl="5" marL="2743200">
              <a:spcBef>
                <a:spcPts val="1200"/>
              </a:spcBef>
              <a:spcAft>
                <a:spcPts val="0"/>
              </a:spcAft>
              <a:buClr>
                <a:schemeClr val="dk1"/>
              </a:buClr>
              <a:buSzPts val="1000"/>
              <a:buFont typeface="Inter"/>
              <a:buChar char="■"/>
              <a:defRPr sz="1000">
                <a:solidFill>
                  <a:schemeClr val="dk1"/>
                </a:solidFill>
              </a:defRPr>
            </a:lvl6pPr>
            <a:lvl7pPr indent="-292100" lvl="6" marL="3200400">
              <a:spcBef>
                <a:spcPts val="1200"/>
              </a:spcBef>
              <a:spcAft>
                <a:spcPts val="0"/>
              </a:spcAft>
              <a:buClr>
                <a:schemeClr val="dk1"/>
              </a:buClr>
              <a:buSzPts val="1000"/>
              <a:buFont typeface="Inter"/>
              <a:buChar char="●"/>
              <a:defRPr sz="1000">
                <a:solidFill>
                  <a:schemeClr val="dk1"/>
                </a:solidFill>
              </a:defRPr>
            </a:lvl7pPr>
            <a:lvl8pPr indent="-292100" lvl="7" marL="3657600">
              <a:spcBef>
                <a:spcPts val="1200"/>
              </a:spcBef>
              <a:spcAft>
                <a:spcPts val="0"/>
              </a:spcAft>
              <a:buClr>
                <a:schemeClr val="dk1"/>
              </a:buClr>
              <a:buSzPts val="1000"/>
              <a:buFont typeface="Inter"/>
              <a:buChar char="○"/>
              <a:defRPr sz="1000">
                <a:solidFill>
                  <a:schemeClr val="dk1"/>
                </a:solidFill>
              </a:defRPr>
            </a:lvl8pPr>
            <a:lvl9pPr indent="-292100" lvl="8" marL="4114800">
              <a:spcBef>
                <a:spcPts val="1200"/>
              </a:spcBef>
              <a:spcAft>
                <a:spcPts val="1200"/>
              </a:spcAft>
              <a:buClr>
                <a:schemeClr val="dk1"/>
              </a:buClr>
              <a:buSzPts val="1000"/>
              <a:buFont typeface="Inter"/>
              <a:buChar char="■"/>
              <a:defRPr sz="1000">
                <a:solidFill>
                  <a:schemeClr val="dk1"/>
                </a:solidFill>
              </a:defRPr>
            </a:lvl9pPr>
          </a:lstStyle>
          <a:p/>
        </p:txBody>
      </p:sp>
      <p:sp>
        <p:nvSpPr>
          <p:cNvPr id="128" name="Google Shape;128;p13"/>
          <p:cNvSpPr/>
          <p:nvPr>
            <p:ph idx="3" type="pic"/>
          </p:nvPr>
        </p:nvSpPr>
        <p:spPr>
          <a:xfrm>
            <a:off x="283850" y="0"/>
            <a:ext cx="4227000" cy="4683600"/>
          </a:xfrm>
          <a:prstGeom prst="roundRect">
            <a:avLst>
              <a:gd fmla="val 0" name="adj"/>
            </a:avLst>
          </a:prstGeom>
          <a:noFill/>
          <a:ln>
            <a:noFill/>
          </a:ln>
        </p:spPr>
      </p:sp>
      <p:sp>
        <p:nvSpPr>
          <p:cNvPr id="129" name="Google Shape;129;p13"/>
          <p:cNvSpPr txBox="1"/>
          <p:nvPr>
            <p:ph idx="12" type="sldNum"/>
          </p:nvPr>
        </p:nvSpPr>
        <p:spPr>
          <a:xfrm>
            <a:off x="8308150" y="4782125"/>
            <a:ext cx="548700" cy="76200"/>
          </a:xfrm>
          <a:prstGeom prst="rect">
            <a:avLst/>
          </a:prstGeom>
        </p:spPr>
        <p:txBody>
          <a:bodyPr anchorCtr="0" anchor="t" bIns="91425" lIns="91425" spcFirstLastPara="1" rIns="91425" wrap="square" tIns="91425">
            <a:normAutofit fontScale="25000" lnSpcReduction="20000"/>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
        <p:nvSpPr>
          <p:cNvPr id="130" name="Google Shape;130;p13"/>
          <p:cNvSpPr txBox="1"/>
          <p:nvPr>
            <p:ph idx="4" type="title"/>
          </p:nvPr>
        </p:nvSpPr>
        <p:spPr>
          <a:xfrm>
            <a:off x="4629750" y="4778975"/>
            <a:ext cx="1328400" cy="762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600"/>
              <a:buNone/>
              <a:defRPr>
                <a:solidFill>
                  <a:schemeClr val="dk1"/>
                </a:solidFill>
              </a:defRPr>
            </a:lvl1pPr>
            <a:lvl2pPr lvl="1">
              <a:spcBef>
                <a:spcPts val="0"/>
              </a:spcBef>
              <a:spcAft>
                <a:spcPts val="0"/>
              </a:spcAft>
              <a:buClr>
                <a:schemeClr val="dk1"/>
              </a:buClr>
              <a:buSzPts val="2800"/>
              <a:buNone/>
              <a:defRPr>
                <a:solidFill>
                  <a:schemeClr val="dk1"/>
                </a:solidFill>
              </a:defRPr>
            </a:lvl2pPr>
            <a:lvl3pPr lvl="2">
              <a:spcBef>
                <a:spcPts val="0"/>
              </a:spcBef>
              <a:spcAft>
                <a:spcPts val="0"/>
              </a:spcAft>
              <a:buClr>
                <a:schemeClr val="dk1"/>
              </a:buClr>
              <a:buSzPts val="2800"/>
              <a:buNone/>
              <a:defRPr>
                <a:solidFill>
                  <a:schemeClr val="dk1"/>
                </a:solidFill>
              </a:defRPr>
            </a:lvl3pPr>
            <a:lvl4pPr lvl="3">
              <a:spcBef>
                <a:spcPts val="0"/>
              </a:spcBef>
              <a:spcAft>
                <a:spcPts val="0"/>
              </a:spcAft>
              <a:buClr>
                <a:schemeClr val="dk1"/>
              </a:buClr>
              <a:buSzPts val="2800"/>
              <a:buNone/>
              <a:defRPr>
                <a:solidFill>
                  <a:schemeClr val="dk1"/>
                </a:solidFill>
              </a:defRPr>
            </a:lvl4pPr>
            <a:lvl5pPr lvl="4">
              <a:spcBef>
                <a:spcPts val="0"/>
              </a:spcBef>
              <a:spcAft>
                <a:spcPts val="0"/>
              </a:spcAft>
              <a:buClr>
                <a:schemeClr val="dk1"/>
              </a:buClr>
              <a:buSzPts val="2800"/>
              <a:buNone/>
              <a:defRPr>
                <a:solidFill>
                  <a:schemeClr val="dk1"/>
                </a:solidFill>
              </a:defRPr>
            </a:lvl5pPr>
            <a:lvl6pPr lvl="5">
              <a:spcBef>
                <a:spcPts val="0"/>
              </a:spcBef>
              <a:spcAft>
                <a:spcPts val="0"/>
              </a:spcAft>
              <a:buClr>
                <a:schemeClr val="dk1"/>
              </a:buClr>
              <a:buSzPts val="2800"/>
              <a:buNone/>
              <a:defRPr>
                <a:solidFill>
                  <a:schemeClr val="dk1"/>
                </a:solidFill>
              </a:defRPr>
            </a:lvl6pPr>
            <a:lvl7pPr lvl="6">
              <a:spcBef>
                <a:spcPts val="0"/>
              </a:spcBef>
              <a:spcAft>
                <a:spcPts val="0"/>
              </a:spcAft>
              <a:buClr>
                <a:schemeClr val="dk1"/>
              </a:buClr>
              <a:buSzPts val="2800"/>
              <a:buNone/>
              <a:defRPr>
                <a:solidFill>
                  <a:schemeClr val="dk1"/>
                </a:solidFill>
              </a:defRPr>
            </a:lvl7pPr>
            <a:lvl8pPr lvl="7">
              <a:spcBef>
                <a:spcPts val="0"/>
              </a:spcBef>
              <a:spcAft>
                <a:spcPts val="0"/>
              </a:spcAft>
              <a:buClr>
                <a:schemeClr val="dk1"/>
              </a:buClr>
              <a:buSzPts val="2800"/>
              <a:buNone/>
              <a:defRPr>
                <a:solidFill>
                  <a:schemeClr val="dk1"/>
                </a:solidFill>
              </a:defRPr>
            </a:lvl8pPr>
            <a:lvl9pPr lvl="8">
              <a:spcBef>
                <a:spcPts val="0"/>
              </a:spcBef>
              <a:spcAft>
                <a:spcPts val="0"/>
              </a:spcAft>
              <a:buClr>
                <a:schemeClr val="dk1"/>
              </a:buClr>
              <a:buSzPts val="2800"/>
              <a:buNone/>
              <a:defRPr>
                <a:solidFill>
                  <a:schemeClr val="dk1"/>
                </a:solidFill>
              </a:defRPr>
            </a:lvl9pPr>
          </a:lstStyle>
          <a:p/>
        </p:txBody>
      </p:sp>
      <p:sp>
        <p:nvSpPr>
          <p:cNvPr id="131" name="Google Shape;131;p13"/>
          <p:cNvSpPr txBox="1"/>
          <p:nvPr>
            <p:ph idx="5" type="title"/>
          </p:nvPr>
        </p:nvSpPr>
        <p:spPr>
          <a:xfrm>
            <a:off x="6086100" y="4778975"/>
            <a:ext cx="1328400" cy="762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600"/>
              <a:buNone/>
              <a:defRPr>
                <a:solidFill>
                  <a:schemeClr val="dk1"/>
                </a:solidFill>
              </a:defRPr>
            </a:lvl1pPr>
            <a:lvl2pPr lvl="1">
              <a:spcBef>
                <a:spcPts val="0"/>
              </a:spcBef>
              <a:spcAft>
                <a:spcPts val="0"/>
              </a:spcAft>
              <a:buClr>
                <a:schemeClr val="dk1"/>
              </a:buClr>
              <a:buSzPts val="2800"/>
              <a:buNone/>
              <a:defRPr>
                <a:solidFill>
                  <a:schemeClr val="dk1"/>
                </a:solidFill>
              </a:defRPr>
            </a:lvl2pPr>
            <a:lvl3pPr lvl="2">
              <a:spcBef>
                <a:spcPts val="0"/>
              </a:spcBef>
              <a:spcAft>
                <a:spcPts val="0"/>
              </a:spcAft>
              <a:buClr>
                <a:schemeClr val="dk1"/>
              </a:buClr>
              <a:buSzPts val="2800"/>
              <a:buNone/>
              <a:defRPr>
                <a:solidFill>
                  <a:schemeClr val="dk1"/>
                </a:solidFill>
              </a:defRPr>
            </a:lvl3pPr>
            <a:lvl4pPr lvl="3">
              <a:spcBef>
                <a:spcPts val="0"/>
              </a:spcBef>
              <a:spcAft>
                <a:spcPts val="0"/>
              </a:spcAft>
              <a:buClr>
                <a:schemeClr val="dk1"/>
              </a:buClr>
              <a:buSzPts val="2800"/>
              <a:buNone/>
              <a:defRPr>
                <a:solidFill>
                  <a:schemeClr val="dk1"/>
                </a:solidFill>
              </a:defRPr>
            </a:lvl4pPr>
            <a:lvl5pPr lvl="4">
              <a:spcBef>
                <a:spcPts val="0"/>
              </a:spcBef>
              <a:spcAft>
                <a:spcPts val="0"/>
              </a:spcAft>
              <a:buClr>
                <a:schemeClr val="dk1"/>
              </a:buClr>
              <a:buSzPts val="2800"/>
              <a:buNone/>
              <a:defRPr>
                <a:solidFill>
                  <a:schemeClr val="dk1"/>
                </a:solidFill>
              </a:defRPr>
            </a:lvl5pPr>
            <a:lvl6pPr lvl="5">
              <a:spcBef>
                <a:spcPts val="0"/>
              </a:spcBef>
              <a:spcAft>
                <a:spcPts val="0"/>
              </a:spcAft>
              <a:buClr>
                <a:schemeClr val="dk1"/>
              </a:buClr>
              <a:buSzPts val="2800"/>
              <a:buNone/>
              <a:defRPr>
                <a:solidFill>
                  <a:schemeClr val="dk1"/>
                </a:solidFill>
              </a:defRPr>
            </a:lvl6pPr>
            <a:lvl7pPr lvl="6">
              <a:spcBef>
                <a:spcPts val="0"/>
              </a:spcBef>
              <a:spcAft>
                <a:spcPts val="0"/>
              </a:spcAft>
              <a:buClr>
                <a:schemeClr val="dk1"/>
              </a:buClr>
              <a:buSzPts val="2800"/>
              <a:buNone/>
              <a:defRPr>
                <a:solidFill>
                  <a:schemeClr val="dk1"/>
                </a:solidFill>
              </a:defRPr>
            </a:lvl7pPr>
            <a:lvl8pPr lvl="7">
              <a:spcBef>
                <a:spcPts val="0"/>
              </a:spcBef>
              <a:spcAft>
                <a:spcPts val="0"/>
              </a:spcAft>
              <a:buClr>
                <a:schemeClr val="dk1"/>
              </a:buClr>
              <a:buSzPts val="2800"/>
              <a:buNone/>
              <a:defRPr>
                <a:solidFill>
                  <a:schemeClr val="dk1"/>
                </a:solidFill>
              </a:defRPr>
            </a:lvl8pPr>
            <a:lvl9pPr lvl="8">
              <a:spcBef>
                <a:spcPts val="0"/>
              </a:spcBef>
              <a:spcAft>
                <a:spcPts val="0"/>
              </a:spcAft>
              <a:buClr>
                <a:schemeClr val="dk1"/>
              </a:buClr>
              <a:buSzPts val="2800"/>
              <a:buNone/>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5.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4"/>
          <p:cNvSpPr txBox="1"/>
          <p:nvPr>
            <p:ph type="title"/>
          </p:nvPr>
        </p:nvSpPr>
        <p:spPr>
          <a:xfrm>
            <a:off x="4876700" y="559000"/>
            <a:ext cx="4074900" cy="1362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rgbClr val="000000"/>
                </a:solidFill>
                <a:latin typeface="Arial"/>
                <a:ea typeface="Arial"/>
                <a:cs typeface="Arial"/>
                <a:sym typeface="Arial"/>
              </a:rPr>
              <a:t>Brain Tumor Classification with Deep Learning </a:t>
            </a:r>
            <a:endParaRPr sz="3000">
              <a:solidFill>
                <a:srgbClr val="000000"/>
              </a:solidFill>
              <a:latin typeface="Arial"/>
              <a:ea typeface="Arial"/>
              <a:cs typeface="Arial"/>
              <a:sym typeface="Arial"/>
            </a:endParaRPr>
          </a:p>
        </p:txBody>
      </p:sp>
      <p:sp>
        <p:nvSpPr>
          <p:cNvPr id="137" name="Google Shape;137;p14"/>
          <p:cNvSpPr txBox="1"/>
          <p:nvPr>
            <p:ph idx="1" type="body"/>
          </p:nvPr>
        </p:nvSpPr>
        <p:spPr>
          <a:xfrm>
            <a:off x="5153225" y="2317650"/>
            <a:ext cx="2770800" cy="204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800">
                <a:solidFill>
                  <a:srgbClr val="000000"/>
                </a:solidFill>
                <a:latin typeface="Arial"/>
                <a:ea typeface="Arial"/>
                <a:cs typeface="Arial"/>
                <a:sym typeface="Arial"/>
              </a:rPr>
              <a:t>By: Angeles Olvera </a:t>
            </a:r>
            <a:endParaRPr sz="1800">
              <a:solidFill>
                <a:srgbClr val="000000"/>
              </a:solidFill>
              <a:latin typeface="Arial"/>
              <a:ea typeface="Arial"/>
              <a:cs typeface="Arial"/>
              <a:sym typeface="Arial"/>
            </a:endParaRPr>
          </a:p>
        </p:txBody>
      </p:sp>
      <p:pic>
        <p:nvPicPr>
          <p:cNvPr id="138" name="Google Shape;138;p14"/>
          <p:cNvPicPr preferRelativeResize="0"/>
          <p:nvPr/>
        </p:nvPicPr>
        <p:blipFill>
          <a:blip r:embed="rId3">
            <a:alphaModFix/>
          </a:blip>
          <a:stretch>
            <a:fillRect/>
          </a:stretch>
        </p:blipFill>
        <p:spPr>
          <a:xfrm>
            <a:off x="176925" y="1016150"/>
            <a:ext cx="4324950" cy="270081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3"/>
          <p:cNvSpPr txBox="1"/>
          <p:nvPr>
            <p:ph type="title"/>
          </p:nvPr>
        </p:nvSpPr>
        <p:spPr>
          <a:xfrm>
            <a:off x="178400" y="81775"/>
            <a:ext cx="4074900" cy="492600"/>
          </a:xfrm>
          <a:prstGeom prst="rect">
            <a:avLst/>
          </a:prstGeom>
        </p:spPr>
        <p:txBody>
          <a:bodyPr anchorCtr="0" anchor="t" bIns="91425" lIns="91425" spcFirstLastPara="1" rIns="91425" wrap="square" tIns="91425">
            <a:spAutoFit/>
          </a:bodyPr>
          <a:lstStyle/>
          <a:p>
            <a:pPr indent="0" lvl="0" marL="0" rtl="0" algn="l">
              <a:lnSpc>
                <a:spcPct val="100000"/>
              </a:lnSpc>
              <a:spcBef>
                <a:spcPts val="1100"/>
              </a:spcBef>
              <a:spcAft>
                <a:spcPts val="700"/>
              </a:spcAft>
              <a:buNone/>
            </a:pPr>
            <a:r>
              <a:rPr b="1" lang="en" sz="2000">
                <a:solidFill>
                  <a:srgbClr val="000000"/>
                </a:solidFill>
                <a:latin typeface="Calibri"/>
                <a:ea typeface="Calibri"/>
                <a:cs typeface="Calibri"/>
                <a:sym typeface="Calibri"/>
              </a:rPr>
              <a:t>Model Optimization</a:t>
            </a:r>
            <a:endParaRPr b="1">
              <a:solidFill>
                <a:srgbClr val="000000"/>
              </a:solidFill>
              <a:latin typeface="Calibri"/>
              <a:ea typeface="Calibri"/>
              <a:cs typeface="Calibri"/>
              <a:sym typeface="Calibri"/>
            </a:endParaRPr>
          </a:p>
        </p:txBody>
      </p:sp>
      <p:sp>
        <p:nvSpPr>
          <p:cNvPr id="212" name="Google Shape;212;p23"/>
          <p:cNvSpPr txBox="1"/>
          <p:nvPr/>
        </p:nvSpPr>
        <p:spPr>
          <a:xfrm>
            <a:off x="115650" y="548825"/>
            <a:ext cx="4137600" cy="385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Manual Optimization: Xception Model</a:t>
            </a:r>
            <a:endParaRPr b="1" sz="1300"/>
          </a:p>
          <a:p>
            <a:pPr indent="-298450" lvl="0" marL="457200" rtl="0" algn="l">
              <a:lnSpc>
                <a:spcPct val="115000"/>
              </a:lnSpc>
              <a:spcBef>
                <a:spcPts val="1200"/>
              </a:spcBef>
              <a:spcAft>
                <a:spcPts val="0"/>
              </a:spcAft>
              <a:buSzPts val="1100"/>
              <a:buChar char="●"/>
            </a:pPr>
            <a:r>
              <a:rPr lang="en" sz="1100"/>
              <a:t>Increased Dense layer size from </a:t>
            </a:r>
            <a:r>
              <a:rPr b="1" lang="en" sz="1100"/>
              <a:t>64  to 256 neurons</a:t>
            </a:r>
            <a:endParaRPr b="1" sz="1100"/>
          </a:p>
          <a:p>
            <a:pPr indent="-298450" lvl="0" marL="457200" rtl="0" algn="l">
              <a:lnSpc>
                <a:spcPct val="115000"/>
              </a:lnSpc>
              <a:spcBef>
                <a:spcPts val="0"/>
              </a:spcBef>
              <a:spcAft>
                <a:spcPts val="0"/>
              </a:spcAft>
              <a:buSzPts val="1100"/>
              <a:buChar char="●"/>
            </a:pPr>
            <a:r>
              <a:rPr lang="en" sz="1100"/>
              <a:t>Reduced dropout rate from </a:t>
            </a:r>
            <a:r>
              <a:rPr b="1" lang="en" sz="1100"/>
              <a:t>30% to 10%</a:t>
            </a:r>
            <a:endParaRPr b="1" sz="1100"/>
          </a:p>
          <a:p>
            <a:pPr indent="-298450" lvl="0" marL="457200" rtl="0" algn="l">
              <a:lnSpc>
                <a:spcPct val="115000"/>
              </a:lnSpc>
              <a:spcBef>
                <a:spcPts val="0"/>
              </a:spcBef>
              <a:spcAft>
                <a:spcPts val="0"/>
              </a:spcAft>
              <a:buSzPts val="1100"/>
              <a:buChar char="●"/>
            </a:pPr>
            <a:r>
              <a:rPr lang="en" sz="1100"/>
              <a:t>Model architecture unchanged beyond hyperparameters</a:t>
            </a:r>
            <a:endParaRPr sz="1100"/>
          </a:p>
          <a:p>
            <a:pPr indent="-298450" lvl="0" marL="457200" rtl="0" algn="l">
              <a:lnSpc>
                <a:spcPct val="115000"/>
              </a:lnSpc>
              <a:spcBef>
                <a:spcPts val="0"/>
              </a:spcBef>
              <a:spcAft>
                <a:spcPts val="0"/>
              </a:spcAft>
              <a:buSzPts val="1100"/>
              <a:buChar char="●"/>
            </a:pPr>
            <a:r>
              <a:rPr lang="en" sz="1100"/>
              <a:t>Achieved significant performance boost:</a:t>
            </a:r>
            <a:endParaRPr sz="1100"/>
          </a:p>
          <a:p>
            <a:pPr indent="-298450" lvl="1" marL="914400" rtl="0" algn="l">
              <a:lnSpc>
                <a:spcPct val="115000"/>
              </a:lnSpc>
              <a:spcBef>
                <a:spcPts val="0"/>
              </a:spcBef>
              <a:spcAft>
                <a:spcPts val="0"/>
              </a:spcAft>
              <a:buSzPts val="1100"/>
              <a:buChar char="○"/>
            </a:pPr>
            <a:r>
              <a:rPr b="1" lang="en" sz="1100"/>
              <a:t>Precision</a:t>
            </a:r>
            <a:r>
              <a:rPr lang="en" sz="1100"/>
              <a:t>: 95%</a:t>
            </a:r>
            <a:endParaRPr sz="1100"/>
          </a:p>
          <a:p>
            <a:pPr indent="-298450" lvl="1" marL="914400" rtl="0" algn="l">
              <a:lnSpc>
                <a:spcPct val="115000"/>
              </a:lnSpc>
              <a:spcBef>
                <a:spcPts val="0"/>
              </a:spcBef>
              <a:spcAft>
                <a:spcPts val="0"/>
              </a:spcAft>
              <a:buSzPts val="1100"/>
              <a:buChar char="○"/>
            </a:pPr>
            <a:r>
              <a:rPr b="1" lang="en" sz="1100"/>
              <a:t>Recall</a:t>
            </a:r>
            <a:r>
              <a:rPr lang="en" sz="1100"/>
              <a:t>: 95%</a:t>
            </a:r>
            <a:endParaRPr sz="1100"/>
          </a:p>
          <a:p>
            <a:pPr indent="-298450" lvl="1" marL="914400" rtl="0" algn="l">
              <a:lnSpc>
                <a:spcPct val="115000"/>
              </a:lnSpc>
              <a:spcBef>
                <a:spcPts val="0"/>
              </a:spcBef>
              <a:spcAft>
                <a:spcPts val="0"/>
              </a:spcAft>
              <a:buSzPts val="1100"/>
              <a:buChar char="○"/>
            </a:pPr>
            <a:r>
              <a:rPr b="1" lang="en" sz="1100"/>
              <a:t>F1-Score</a:t>
            </a:r>
            <a:r>
              <a:rPr lang="en" sz="1100"/>
              <a:t>: 95%</a:t>
            </a:r>
            <a:endParaRPr sz="1100"/>
          </a:p>
          <a:p>
            <a:pPr indent="-298450" lvl="1" marL="914400" rtl="0" algn="l">
              <a:lnSpc>
                <a:spcPct val="115000"/>
              </a:lnSpc>
              <a:spcBef>
                <a:spcPts val="0"/>
              </a:spcBef>
              <a:spcAft>
                <a:spcPts val="0"/>
              </a:spcAft>
              <a:buSzPts val="1100"/>
              <a:buChar char="○"/>
            </a:pPr>
            <a:r>
              <a:rPr b="1" lang="en" sz="1100"/>
              <a:t>Accuracy</a:t>
            </a:r>
            <a:r>
              <a:rPr lang="en" sz="1100"/>
              <a:t>: 95%</a:t>
            </a:r>
            <a:endParaRPr sz="1100"/>
          </a:p>
          <a:p>
            <a:pPr indent="-298450" lvl="0" marL="457200" rtl="0" algn="l">
              <a:lnSpc>
                <a:spcPct val="115000"/>
              </a:lnSpc>
              <a:spcBef>
                <a:spcPts val="0"/>
              </a:spcBef>
              <a:spcAft>
                <a:spcPts val="0"/>
              </a:spcAft>
              <a:buSzPts val="1100"/>
              <a:buChar char="●"/>
            </a:pPr>
            <a:r>
              <a:rPr lang="en" sz="1100"/>
              <a:t>Confusion matrix shows improved predictions across all 4 tumor classes</a:t>
            </a:r>
            <a:endParaRPr sz="1100"/>
          </a:p>
          <a:p>
            <a:pPr indent="0" lvl="0" marL="0" rtl="0" algn="l">
              <a:spcBef>
                <a:spcPts val="1200"/>
              </a:spcBef>
              <a:spcAft>
                <a:spcPts val="0"/>
              </a:spcAft>
              <a:buNone/>
            </a:pPr>
            <a:r>
              <a:t/>
            </a:r>
            <a:endParaRPr sz="1300">
              <a:solidFill>
                <a:schemeClr val="dk2"/>
              </a:solidFill>
              <a:latin typeface="Calibri"/>
              <a:ea typeface="Calibri"/>
              <a:cs typeface="Calibri"/>
              <a:sym typeface="Calibri"/>
            </a:endParaRPr>
          </a:p>
        </p:txBody>
      </p:sp>
      <p:pic>
        <p:nvPicPr>
          <p:cNvPr id="213" name="Google Shape;213;p23"/>
          <p:cNvPicPr preferRelativeResize="0"/>
          <p:nvPr/>
        </p:nvPicPr>
        <p:blipFill>
          <a:blip r:embed="rId3">
            <a:alphaModFix/>
          </a:blip>
          <a:stretch>
            <a:fillRect/>
          </a:stretch>
        </p:blipFill>
        <p:spPr>
          <a:xfrm>
            <a:off x="4863200" y="440875"/>
            <a:ext cx="3181350" cy="3152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4"/>
          <p:cNvSpPr txBox="1"/>
          <p:nvPr>
            <p:ph type="title"/>
          </p:nvPr>
        </p:nvSpPr>
        <p:spPr>
          <a:xfrm>
            <a:off x="2746375" y="117925"/>
            <a:ext cx="3339900" cy="507900"/>
          </a:xfrm>
          <a:prstGeom prst="rect">
            <a:avLst/>
          </a:prstGeom>
        </p:spPr>
        <p:txBody>
          <a:bodyPr anchorCtr="0" anchor="t" bIns="91425" lIns="91425" spcFirstLastPara="1" rIns="91425" wrap="square" tIns="91425">
            <a:spAutoFit/>
          </a:bodyPr>
          <a:lstStyle/>
          <a:p>
            <a:pPr indent="0" lvl="0" marL="0" rtl="0" algn="l">
              <a:lnSpc>
                <a:spcPct val="100000"/>
              </a:lnSpc>
              <a:spcBef>
                <a:spcPts val="1100"/>
              </a:spcBef>
              <a:spcAft>
                <a:spcPts val="700"/>
              </a:spcAft>
              <a:buNone/>
            </a:pPr>
            <a:r>
              <a:rPr b="1" lang="en" sz="2100">
                <a:solidFill>
                  <a:srgbClr val="000000"/>
                </a:solidFill>
                <a:latin typeface="Calibri"/>
                <a:ea typeface="Calibri"/>
                <a:cs typeface="Calibri"/>
                <a:sym typeface="Calibri"/>
              </a:rPr>
              <a:t>Testing the Final Model</a:t>
            </a:r>
            <a:endParaRPr b="1" sz="2100">
              <a:solidFill>
                <a:srgbClr val="000000"/>
              </a:solidFill>
              <a:latin typeface="Calibri"/>
              <a:ea typeface="Calibri"/>
              <a:cs typeface="Calibri"/>
              <a:sym typeface="Calibri"/>
            </a:endParaRPr>
          </a:p>
        </p:txBody>
      </p:sp>
      <p:sp>
        <p:nvSpPr>
          <p:cNvPr id="219" name="Google Shape;219;p24"/>
          <p:cNvSpPr txBox="1"/>
          <p:nvPr/>
        </p:nvSpPr>
        <p:spPr>
          <a:xfrm>
            <a:off x="319775" y="866325"/>
            <a:ext cx="4059600" cy="32658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Evaluated on </a:t>
            </a:r>
            <a:r>
              <a:rPr b="1" lang="en" sz="1100"/>
              <a:t>394 test images</a:t>
            </a:r>
            <a:r>
              <a:rPr lang="en" sz="1100"/>
              <a:t>, preprocessed identically to training data</a:t>
            </a:r>
            <a:endParaRPr sz="1100"/>
          </a:p>
          <a:p>
            <a:pPr indent="-298450" lvl="0" marL="457200" rtl="0" algn="l">
              <a:spcBef>
                <a:spcPts val="0"/>
              </a:spcBef>
              <a:spcAft>
                <a:spcPts val="0"/>
              </a:spcAft>
              <a:buSzPts val="1100"/>
              <a:buChar char="●"/>
            </a:pPr>
            <a:r>
              <a:rPr lang="en" sz="1100"/>
              <a:t>Achieved strong generalization on unseen data:</a:t>
            </a:r>
            <a:endParaRPr sz="1100"/>
          </a:p>
          <a:p>
            <a:pPr indent="-298450" lvl="1" marL="914400" rtl="0" algn="l">
              <a:lnSpc>
                <a:spcPct val="115000"/>
              </a:lnSpc>
              <a:spcBef>
                <a:spcPts val="0"/>
              </a:spcBef>
              <a:spcAft>
                <a:spcPts val="0"/>
              </a:spcAft>
              <a:buSzPts val="1100"/>
              <a:buChar char="○"/>
            </a:pPr>
            <a:r>
              <a:rPr b="1" lang="en" sz="1100"/>
              <a:t>Precision</a:t>
            </a:r>
            <a:r>
              <a:rPr lang="en" sz="1100"/>
              <a:t>: 97%</a:t>
            </a:r>
            <a:endParaRPr sz="1100"/>
          </a:p>
          <a:p>
            <a:pPr indent="-298450" lvl="1" marL="914400" rtl="0" algn="l">
              <a:lnSpc>
                <a:spcPct val="115000"/>
              </a:lnSpc>
              <a:spcBef>
                <a:spcPts val="0"/>
              </a:spcBef>
              <a:spcAft>
                <a:spcPts val="0"/>
              </a:spcAft>
              <a:buSzPts val="1100"/>
              <a:buChar char="○"/>
            </a:pPr>
            <a:r>
              <a:rPr b="1" lang="en" sz="1100"/>
              <a:t>Recall</a:t>
            </a:r>
            <a:r>
              <a:rPr lang="en" sz="1100"/>
              <a:t>: 96%</a:t>
            </a:r>
            <a:endParaRPr sz="1100"/>
          </a:p>
          <a:p>
            <a:pPr indent="-298450" lvl="1" marL="914400" rtl="0" algn="l">
              <a:lnSpc>
                <a:spcPct val="115000"/>
              </a:lnSpc>
              <a:spcBef>
                <a:spcPts val="0"/>
              </a:spcBef>
              <a:spcAft>
                <a:spcPts val="0"/>
              </a:spcAft>
              <a:buSzPts val="1100"/>
              <a:buChar char="○"/>
            </a:pPr>
            <a:r>
              <a:rPr b="1" lang="en" sz="1100"/>
              <a:t>F1-Score</a:t>
            </a:r>
            <a:r>
              <a:rPr lang="en" sz="1100"/>
              <a:t>: 97%</a:t>
            </a:r>
            <a:endParaRPr sz="1100"/>
          </a:p>
          <a:p>
            <a:pPr indent="-298450" lvl="1" marL="914400" rtl="0" algn="l">
              <a:lnSpc>
                <a:spcPct val="115000"/>
              </a:lnSpc>
              <a:spcBef>
                <a:spcPts val="0"/>
              </a:spcBef>
              <a:spcAft>
                <a:spcPts val="0"/>
              </a:spcAft>
              <a:buSzPts val="1100"/>
              <a:buChar char="○"/>
            </a:pPr>
            <a:r>
              <a:rPr b="1" lang="en" sz="1100"/>
              <a:t>Accuracy</a:t>
            </a:r>
            <a:r>
              <a:rPr lang="en" sz="1100"/>
              <a:t>: 96%</a:t>
            </a:r>
            <a:endParaRPr sz="1100"/>
          </a:p>
          <a:p>
            <a:pPr indent="-298450" lvl="0" marL="457200" rtl="0" algn="l">
              <a:lnSpc>
                <a:spcPct val="115000"/>
              </a:lnSpc>
              <a:spcBef>
                <a:spcPts val="0"/>
              </a:spcBef>
              <a:spcAft>
                <a:spcPts val="0"/>
              </a:spcAft>
              <a:buSzPts val="1100"/>
              <a:buChar char="●"/>
            </a:pPr>
            <a:r>
              <a:rPr lang="en" sz="1100"/>
              <a:t>Consistent correct classifications across all four classes</a:t>
            </a:r>
            <a:endParaRPr sz="1100"/>
          </a:p>
          <a:p>
            <a:pPr indent="-298450" lvl="0" marL="457200" rtl="0" algn="l">
              <a:spcBef>
                <a:spcPts val="0"/>
              </a:spcBef>
              <a:spcAft>
                <a:spcPts val="0"/>
              </a:spcAft>
              <a:buSzPts val="1100"/>
              <a:buChar char="●"/>
            </a:pPr>
            <a:r>
              <a:rPr lang="en" sz="1100"/>
              <a:t>Minimal misclassifications suggest </a:t>
            </a:r>
            <a:r>
              <a:rPr b="1" lang="en" sz="1100"/>
              <a:t>no overfitting or underfitting</a:t>
            </a:r>
            <a:endParaRPr b="1" sz="1100"/>
          </a:p>
          <a:p>
            <a:pPr indent="-298450" lvl="0" marL="457200" rtl="0" algn="l">
              <a:spcBef>
                <a:spcPts val="0"/>
              </a:spcBef>
              <a:spcAft>
                <a:spcPts val="0"/>
              </a:spcAft>
              <a:buSzPts val="1100"/>
              <a:buChar char="●"/>
            </a:pPr>
            <a:r>
              <a:rPr lang="en" sz="1100"/>
              <a:t>Confirms the model’s reliability for real world application.</a:t>
            </a:r>
            <a:endParaRPr sz="1100"/>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pic>
        <p:nvPicPr>
          <p:cNvPr id="220" name="Google Shape;220;p24"/>
          <p:cNvPicPr preferRelativeResize="0"/>
          <p:nvPr/>
        </p:nvPicPr>
        <p:blipFill>
          <a:blip r:embed="rId3">
            <a:alphaModFix/>
          </a:blip>
          <a:stretch>
            <a:fillRect/>
          </a:stretch>
        </p:blipFill>
        <p:spPr>
          <a:xfrm>
            <a:off x="5098150" y="625825"/>
            <a:ext cx="3764650" cy="3684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2950350" y="0"/>
            <a:ext cx="2299800" cy="65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000000"/>
                </a:solidFill>
                <a:latin typeface="Calibri"/>
                <a:ea typeface="Calibri"/>
                <a:cs typeface="Calibri"/>
                <a:sym typeface="Calibri"/>
              </a:rPr>
              <a:t>Recommendations</a:t>
            </a:r>
            <a:r>
              <a:rPr lang="en">
                <a:solidFill>
                  <a:srgbClr val="000000"/>
                </a:solidFill>
              </a:rPr>
              <a:t> </a:t>
            </a:r>
            <a:endParaRPr>
              <a:solidFill>
                <a:srgbClr val="000000"/>
              </a:solidFill>
            </a:endParaRPr>
          </a:p>
        </p:txBody>
      </p:sp>
      <p:sp>
        <p:nvSpPr>
          <p:cNvPr id="226" name="Google Shape;226;p25"/>
          <p:cNvSpPr txBox="1"/>
          <p:nvPr/>
        </p:nvSpPr>
        <p:spPr>
          <a:xfrm>
            <a:off x="365125" y="594175"/>
            <a:ext cx="7279800" cy="9186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b="1" lang="en" sz="1100"/>
              <a:t>Streamline Workflow</a:t>
            </a:r>
            <a:r>
              <a:rPr lang="en" sz="1100"/>
              <a:t>: Automate MRI scan classification to free up clinicians for personalized treatment planning.</a:t>
            </a:r>
            <a:endParaRPr sz="1100"/>
          </a:p>
          <a:p>
            <a:pPr indent="-298450" lvl="0" marL="457200" rtl="0" algn="l">
              <a:spcBef>
                <a:spcPts val="0"/>
              </a:spcBef>
              <a:spcAft>
                <a:spcPts val="0"/>
              </a:spcAft>
              <a:buSzPts val="1100"/>
              <a:buChar char="●"/>
            </a:pPr>
            <a:r>
              <a:rPr b="1" lang="en" sz="1100"/>
              <a:t>Support Research</a:t>
            </a:r>
            <a:r>
              <a:rPr lang="en" sz="1100"/>
              <a:t>: Analyze tumor patterns and demographics to uncover trends in patient susceptibility.</a:t>
            </a:r>
            <a:endParaRPr sz="1100"/>
          </a:p>
          <a:p>
            <a:pPr indent="-298450" lvl="0" marL="457200" rtl="0" algn="l">
              <a:spcBef>
                <a:spcPts val="0"/>
              </a:spcBef>
              <a:spcAft>
                <a:spcPts val="0"/>
              </a:spcAft>
              <a:buSzPts val="1100"/>
              <a:buChar char="●"/>
            </a:pPr>
            <a:r>
              <a:rPr b="1" lang="en" sz="1100"/>
              <a:t>Enable Early Detection</a:t>
            </a:r>
            <a:r>
              <a:rPr lang="en" sz="1100"/>
              <a:t>: Integrate as a screening tool for identifying tumors in high risk individuals.</a:t>
            </a:r>
            <a:endParaRPr sz="1100"/>
          </a:p>
        </p:txBody>
      </p:sp>
      <p:sp>
        <p:nvSpPr>
          <p:cNvPr id="227" name="Google Shape;227;p25"/>
          <p:cNvSpPr txBox="1"/>
          <p:nvPr/>
        </p:nvSpPr>
        <p:spPr>
          <a:xfrm>
            <a:off x="227275" y="1910450"/>
            <a:ext cx="3170700" cy="256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Calibri"/>
                <a:ea typeface="Calibri"/>
                <a:cs typeface="Calibri"/>
                <a:sym typeface="Calibri"/>
              </a:rPr>
              <a:t>Suggestions For Improvement </a:t>
            </a:r>
            <a:endParaRPr b="1" sz="1300"/>
          </a:p>
          <a:p>
            <a:pPr indent="0" lvl="0" marL="0" rtl="0" algn="l">
              <a:lnSpc>
                <a:spcPct val="115000"/>
              </a:lnSpc>
              <a:spcBef>
                <a:spcPts val="1400"/>
              </a:spcBef>
              <a:spcAft>
                <a:spcPts val="0"/>
              </a:spcAft>
              <a:buNone/>
            </a:pPr>
            <a:r>
              <a:rPr b="1" lang="en" sz="1300"/>
              <a:t>Class-Specific Fine-Tuning</a:t>
            </a:r>
            <a:endParaRPr b="1" sz="1300"/>
          </a:p>
          <a:p>
            <a:pPr indent="-298450" lvl="0" marL="457200" rtl="0" algn="l">
              <a:lnSpc>
                <a:spcPct val="115000"/>
              </a:lnSpc>
              <a:spcBef>
                <a:spcPts val="1200"/>
              </a:spcBef>
              <a:spcAft>
                <a:spcPts val="0"/>
              </a:spcAft>
              <a:buSzPts val="1100"/>
              <a:buChar char="●"/>
            </a:pPr>
            <a:r>
              <a:rPr lang="en" sz="1100"/>
              <a:t>Retrain only on glioma and meningioma samples using a smaller model or the last few layers of Xception</a:t>
            </a:r>
            <a:endParaRPr sz="1100"/>
          </a:p>
          <a:p>
            <a:pPr indent="-298450" lvl="0" marL="457200" rtl="0" algn="l">
              <a:lnSpc>
                <a:spcPct val="115000"/>
              </a:lnSpc>
              <a:spcBef>
                <a:spcPts val="0"/>
              </a:spcBef>
              <a:spcAft>
                <a:spcPts val="0"/>
              </a:spcAft>
              <a:buSzPts val="1100"/>
              <a:buChar char="●"/>
            </a:pPr>
            <a:r>
              <a:rPr lang="en" sz="1100"/>
              <a:t>Helps the model learn subtle differences it may be glossing over in full multiclass training</a:t>
            </a:r>
            <a:endParaRPr sz="1100"/>
          </a:p>
          <a:p>
            <a:pPr indent="0" lvl="0" marL="0" rtl="0" algn="l">
              <a:lnSpc>
                <a:spcPct val="115000"/>
              </a:lnSpc>
              <a:spcBef>
                <a:spcPts val="1200"/>
              </a:spcBef>
              <a:spcAft>
                <a:spcPts val="0"/>
              </a:spcAft>
              <a:buNone/>
            </a:pPr>
            <a:r>
              <a:t/>
            </a:r>
            <a:endParaRPr sz="1100"/>
          </a:p>
          <a:p>
            <a:pPr indent="0" lvl="0" marL="0" rtl="0" algn="l">
              <a:lnSpc>
                <a:spcPct val="115000"/>
              </a:lnSpc>
              <a:spcBef>
                <a:spcPts val="1200"/>
              </a:spcBef>
              <a:spcAft>
                <a:spcPts val="0"/>
              </a:spcAft>
              <a:buNone/>
            </a:pPr>
            <a:r>
              <a:t/>
            </a:r>
            <a:endParaRPr sz="1100"/>
          </a:p>
          <a:p>
            <a:pPr indent="0" lvl="0" marL="0" rtl="0" algn="l">
              <a:spcBef>
                <a:spcPts val="1200"/>
              </a:spcBef>
              <a:spcAft>
                <a:spcPts val="0"/>
              </a:spcAft>
              <a:buNone/>
            </a:pPr>
            <a:r>
              <a:t/>
            </a:r>
            <a:endParaRPr sz="1300">
              <a:solidFill>
                <a:schemeClr val="dk2"/>
              </a:solidFill>
              <a:latin typeface="Calibri"/>
              <a:ea typeface="Calibri"/>
              <a:cs typeface="Calibri"/>
              <a:sym typeface="Calibri"/>
            </a:endParaRPr>
          </a:p>
        </p:txBody>
      </p:sp>
      <p:pic>
        <p:nvPicPr>
          <p:cNvPr id="228" name="Google Shape;228;p25"/>
          <p:cNvPicPr preferRelativeResize="0"/>
          <p:nvPr/>
        </p:nvPicPr>
        <p:blipFill>
          <a:blip r:embed="rId3">
            <a:alphaModFix/>
          </a:blip>
          <a:stretch>
            <a:fillRect/>
          </a:stretch>
        </p:blipFill>
        <p:spPr>
          <a:xfrm>
            <a:off x="4624350" y="1512775"/>
            <a:ext cx="3542025" cy="310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5"/>
          <p:cNvSpPr txBox="1"/>
          <p:nvPr>
            <p:ph idx="1" type="body"/>
          </p:nvPr>
        </p:nvSpPr>
        <p:spPr>
          <a:xfrm>
            <a:off x="4794900" y="0"/>
            <a:ext cx="4140300" cy="4572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rgbClr val="000000"/>
                </a:solidFill>
                <a:latin typeface="Arial"/>
                <a:ea typeface="Arial"/>
                <a:cs typeface="Arial"/>
                <a:sym typeface="Arial"/>
              </a:rPr>
              <a:t>Context </a:t>
            </a:r>
            <a:endParaRPr b="1" sz="18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 sz="1100">
                <a:solidFill>
                  <a:srgbClr val="000000"/>
                </a:solidFill>
                <a:latin typeface="Arial"/>
                <a:ea typeface="Arial"/>
                <a:cs typeface="Arial"/>
                <a:sym typeface="Arial"/>
              </a:rPr>
              <a:t>NeuroScan Diagnostics, is based in San Diego, CA, and is a leader in AI powered medical imaging and diagnostics. San Diego is renowned for its cutting edge research in neurology and biomedical sciences, making it the perfect environment for innovating advanced tumor detection models.</a:t>
            </a:r>
            <a:endParaRPr sz="1100">
              <a:solidFill>
                <a:srgbClr val="000000"/>
              </a:solidFill>
              <a:latin typeface="Arial"/>
              <a:ea typeface="Arial"/>
              <a:cs typeface="Arial"/>
              <a:sym typeface="Arial"/>
            </a:endParaRPr>
          </a:p>
          <a:p>
            <a:pPr indent="0" lvl="0" marL="0" rtl="0" algn="ctr">
              <a:lnSpc>
                <a:spcPct val="100000"/>
              </a:lnSpc>
              <a:spcBef>
                <a:spcPts val="1200"/>
              </a:spcBef>
              <a:spcAft>
                <a:spcPts val="0"/>
              </a:spcAft>
              <a:buClr>
                <a:schemeClr val="lt1"/>
              </a:buClr>
              <a:buSzPts val="1100"/>
              <a:buFont typeface="Arial"/>
              <a:buNone/>
            </a:pPr>
            <a:r>
              <a:rPr b="1" lang="en" sz="1800">
                <a:solidFill>
                  <a:srgbClr val="000000"/>
                </a:solidFill>
                <a:latin typeface="Arial"/>
                <a:ea typeface="Arial"/>
                <a:cs typeface="Arial"/>
                <a:sym typeface="Arial"/>
              </a:rPr>
              <a:t>Success Metrics</a:t>
            </a:r>
            <a:endParaRPr b="1" sz="18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rPr lang="en" sz="1100">
                <a:solidFill>
                  <a:srgbClr val="000000"/>
                </a:solidFill>
                <a:latin typeface="Arial"/>
                <a:ea typeface="Arial"/>
                <a:cs typeface="Arial"/>
                <a:sym typeface="Arial"/>
              </a:rPr>
              <a:t>Accurate and timely classification of tumors based on MRI scans. The model must have  high evaluation metric scores for</a:t>
            </a:r>
            <a:r>
              <a:rPr lang="en" sz="1100">
                <a:solidFill>
                  <a:srgbClr val="000000"/>
                </a:solidFill>
                <a:highlight>
                  <a:schemeClr val="dk1"/>
                </a:highlight>
                <a:latin typeface="Arial"/>
                <a:ea typeface="Arial"/>
                <a:cs typeface="Arial"/>
                <a:sym typeface="Arial"/>
              </a:rPr>
              <a:t> precision, recall, F1- score, and accuracy. </a:t>
            </a:r>
            <a:endParaRPr sz="1100">
              <a:solidFill>
                <a:srgbClr val="000000"/>
              </a:solidFill>
              <a:highlight>
                <a:schemeClr val="dk1"/>
              </a:highlight>
              <a:latin typeface="Arial"/>
              <a:ea typeface="Arial"/>
              <a:cs typeface="Arial"/>
              <a:sym typeface="Arial"/>
            </a:endParaRPr>
          </a:p>
          <a:p>
            <a:pPr indent="0" lvl="0" marL="0" rtl="0" algn="ctr">
              <a:lnSpc>
                <a:spcPct val="100000"/>
              </a:lnSpc>
              <a:spcBef>
                <a:spcPts val="1200"/>
              </a:spcBef>
              <a:spcAft>
                <a:spcPts val="0"/>
              </a:spcAft>
              <a:buNone/>
            </a:pPr>
            <a:r>
              <a:rPr b="1" lang="en" sz="1800">
                <a:solidFill>
                  <a:srgbClr val="000000"/>
                </a:solidFill>
                <a:latin typeface="Arial"/>
                <a:ea typeface="Arial"/>
                <a:cs typeface="Arial"/>
                <a:sym typeface="Arial"/>
              </a:rPr>
              <a:t>Constraints</a:t>
            </a:r>
            <a:endParaRPr b="1" sz="18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rPr lang="en" sz="1100">
                <a:solidFill>
                  <a:srgbClr val="000000"/>
                </a:solidFill>
                <a:latin typeface="Arial"/>
                <a:ea typeface="Arial"/>
                <a:cs typeface="Arial"/>
                <a:sym typeface="Arial"/>
              </a:rPr>
              <a:t> MRI scan quality, patient positioning, and imaging equipment may affect the reliability of the model's predictions.</a:t>
            </a:r>
            <a:endParaRPr sz="1100">
              <a:solidFill>
                <a:srgbClr val="000000"/>
              </a:solidFill>
              <a:latin typeface="Arial"/>
              <a:ea typeface="Arial"/>
              <a:cs typeface="Arial"/>
              <a:sym typeface="Arial"/>
            </a:endParaRPr>
          </a:p>
          <a:p>
            <a:pPr indent="0" lvl="0" marL="0" rtl="0" algn="ctr">
              <a:lnSpc>
                <a:spcPct val="100000"/>
              </a:lnSpc>
              <a:spcBef>
                <a:spcPts val="1200"/>
              </a:spcBef>
              <a:spcAft>
                <a:spcPts val="0"/>
              </a:spcAft>
              <a:buNone/>
            </a:pPr>
            <a:r>
              <a:rPr b="1" lang="en" sz="1800">
                <a:solidFill>
                  <a:srgbClr val="000000"/>
                </a:solidFill>
                <a:latin typeface="Arial"/>
                <a:ea typeface="Arial"/>
                <a:cs typeface="Arial"/>
                <a:sym typeface="Arial"/>
              </a:rPr>
              <a:t>Stakeholders</a:t>
            </a:r>
            <a:endParaRPr b="1" sz="1800">
              <a:solidFill>
                <a:srgbClr val="000000"/>
              </a:solidFill>
              <a:latin typeface="Arial"/>
              <a:ea typeface="Arial"/>
              <a:cs typeface="Arial"/>
              <a:sym typeface="Arial"/>
            </a:endParaRPr>
          </a:p>
          <a:p>
            <a:pPr indent="0" lvl="0" marL="0" rtl="0" algn="ctr">
              <a:lnSpc>
                <a:spcPct val="100000"/>
              </a:lnSpc>
              <a:spcBef>
                <a:spcPts val="1200"/>
              </a:spcBef>
              <a:spcAft>
                <a:spcPts val="0"/>
              </a:spcAft>
              <a:buNone/>
            </a:pPr>
            <a:r>
              <a:rPr lang="en" sz="1100">
                <a:solidFill>
                  <a:srgbClr val="000000"/>
                </a:solidFill>
                <a:latin typeface="Arial"/>
                <a:ea typeface="Arial"/>
                <a:cs typeface="Arial"/>
                <a:sym typeface="Arial"/>
              </a:rPr>
              <a:t>Dr. Olivia Matthews will provide clinical expertise to ensure the model aligns with real world radiology practices</a:t>
            </a:r>
            <a:endParaRPr sz="11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t/>
            </a:r>
            <a:endParaRPr sz="1100">
              <a:solidFill>
                <a:srgbClr val="000000"/>
              </a:solidFill>
              <a:latin typeface="Arial"/>
              <a:ea typeface="Arial"/>
              <a:cs typeface="Arial"/>
              <a:sym typeface="Arial"/>
            </a:endParaRPr>
          </a:p>
          <a:p>
            <a:pPr indent="0" lvl="0" marL="0" rtl="0" algn="l">
              <a:lnSpc>
                <a:spcPct val="100000"/>
              </a:lnSpc>
              <a:spcBef>
                <a:spcPts val="1200"/>
              </a:spcBef>
              <a:spcAft>
                <a:spcPts val="0"/>
              </a:spcAft>
              <a:buClr>
                <a:schemeClr val="lt1"/>
              </a:buClr>
              <a:buSzPts val="1100"/>
              <a:buFont typeface="Arial"/>
              <a:buNone/>
            </a:pPr>
            <a:r>
              <a:t/>
            </a:r>
            <a:endParaRPr sz="1100">
              <a:solidFill>
                <a:srgbClr val="000000"/>
              </a:solidFill>
              <a:latin typeface="Arial"/>
              <a:ea typeface="Arial"/>
              <a:cs typeface="Arial"/>
              <a:sym typeface="Arial"/>
            </a:endParaRPr>
          </a:p>
          <a:p>
            <a:pPr indent="0" lvl="0" marL="0" rtl="0" algn="l">
              <a:lnSpc>
                <a:spcPct val="100000"/>
              </a:lnSpc>
              <a:spcBef>
                <a:spcPts val="1200"/>
              </a:spcBef>
              <a:spcAft>
                <a:spcPts val="1200"/>
              </a:spcAft>
              <a:buNone/>
            </a:pPr>
            <a:r>
              <a:t/>
            </a:r>
            <a:endParaRPr sz="1100">
              <a:solidFill>
                <a:srgbClr val="000000"/>
              </a:solidFill>
              <a:latin typeface="Arial"/>
              <a:ea typeface="Arial"/>
              <a:cs typeface="Arial"/>
              <a:sym typeface="Arial"/>
            </a:endParaRPr>
          </a:p>
        </p:txBody>
      </p:sp>
      <p:sp>
        <p:nvSpPr>
          <p:cNvPr id="144" name="Google Shape;144;p15"/>
          <p:cNvSpPr txBox="1"/>
          <p:nvPr>
            <p:ph idx="2" type="body"/>
          </p:nvPr>
        </p:nvSpPr>
        <p:spPr>
          <a:xfrm>
            <a:off x="332275" y="3395625"/>
            <a:ext cx="4358400" cy="1675200"/>
          </a:xfrm>
          <a:prstGeom prst="rect">
            <a:avLst/>
          </a:prstGeom>
        </p:spPr>
        <p:txBody>
          <a:bodyPr anchorCtr="0" anchor="t" bIns="0" lIns="0" spcFirstLastPara="1" rIns="0" wrap="square" tIns="0">
            <a:normAutofit lnSpcReduction="10000"/>
          </a:bodyPr>
          <a:lstStyle/>
          <a:p>
            <a:pPr indent="0" lvl="0" marL="0" rtl="0" algn="ctr">
              <a:lnSpc>
                <a:spcPct val="100000"/>
              </a:lnSpc>
              <a:spcBef>
                <a:spcPts val="0"/>
              </a:spcBef>
              <a:spcAft>
                <a:spcPts val="0"/>
              </a:spcAft>
              <a:buNone/>
            </a:pPr>
            <a:r>
              <a:rPr b="1" lang="en" sz="1800">
                <a:solidFill>
                  <a:srgbClr val="000000"/>
                </a:solidFill>
                <a:latin typeface="Arial"/>
                <a:ea typeface="Arial"/>
                <a:cs typeface="Arial"/>
                <a:sym typeface="Arial"/>
              </a:rPr>
              <a:t>Problem</a:t>
            </a:r>
            <a:r>
              <a:rPr lang="en" sz="1800">
                <a:solidFill>
                  <a:srgbClr val="000000"/>
                </a:solidFill>
                <a:latin typeface="Arial"/>
                <a:ea typeface="Arial"/>
                <a:cs typeface="Arial"/>
                <a:sym typeface="Arial"/>
              </a:rPr>
              <a:t> </a:t>
            </a:r>
            <a:endParaRPr sz="1800">
              <a:solidFill>
                <a:srgbClr val="000000"/>
              </a:solidFill>
              <a:latin typeface="Arial"/>
              <a:ea typeface="Arial"/>
              <a:cs typeface="Arial"/>
              <a:sym typeface="Arial"/>
            </a:endParaRPr>
          </a:p>
          <a:p>
            <a:pPr indent="0" lvl="0" marL="0" rtl="0" algn="ctr">
              <a:lnSpc>
                <a:spcPct val="100000"/>
              </a:lnSpc>
              <a:spcBef>
                <a:spcPts val="1200"/>
              </a:spcBef>
              <a:spcAft>
                <a:spcPts val="0"/>
              </a:spcAft>
              <a:buNone/>
            </a:pPr>
            <a:r>
              <a:rPr lang="en" sz="1100">
                <a:solidFill>
                  <a:srgbClr val="000000"/>
                </a:solidFill>
                <a:latin typeface="Arial"/>
                <a:ea typeface="Arial"/>
                <a:cs typeface="Arial"/>
                <a:sym typeface="Arial"/>
              </a:rPr>
              <a:t>NeuroScan Diagnostics has been contracted by a San Diego based hospital to develop a deep learning model for brain tumor classification using MRI data to help their radiology department make faster and more accurate classifications. They are focusing on </a:t>
            </a:r>
            <a:r>
              <a:rPr lang="en" sz="1100">
                <a:solidFill>
                  <a:srgbClr val="000000"/>
                </a:solidFill>
                <a:highlight>
                  <a:schemeClr val="dk1"/>
                </a:highlight>
                <a:latin typeface="Arial"/>
                <a:ea typeface="Arial"/>
                <a:cs typeface="Arial"/>
                <a:sym typeface="Arial"/>
              </a:rPr>
              <a:t> classifying glioma tumors, meningioma tumors, pituitary tumors, or no tumor. </a:t>
            </a:r>
            <a:endParaRPr b="1" sz="1800">
              <a:solidFill>
                <a:srgbClr val="000000"/>
              </a:solidFill>
              <a:highlight>
                <a:schemeClr val="dk1"/>
              </a:highlight>
              <a:latin typeface="Arial"/>
              <a:ea typeface="Arial"/>
              <a:cs typeface="Arial"/>
              <a:sym typeface="Arial"/>
            </a:endParaRPr>
          </a:p>
          <a:p>
            <a:pPr indent="0" lvl="0" marL="0" rtl="0" algn="l">
              <a:lnSpc>
                <a:spcPct val="115000"/>
              </a:lnSpc>
              <a:spcBef>
                <a:spcPts val="1200"/>
              </a:spcBef>
              <a:spcAft>
                <a:spcPts val="1200"/>
              </a:spcAft>
              <a:buClr>
                <a:schemeClr val="lt1"/>
              </a:buClr>
              <a:buSzPts val="1100"/>
              <a:buFont typeface="Arial"/>
              <a:buNone/>
            </a:pPr>
            <a:r>
              <a:t/>
            </a:r>
            <a:endParaRPr b="1">
              <a:solidFill>
                <a:srgbClr val="000000"/>
              </a:solidFill>
              <a:latin typeface="Arial"/>
              <a:ea typeface="Arial"/>
              <a:cs typeface="Arial"/>
              <a:sym typeface="Arial"/>
            </a:endParaRPr>
          </a:p>
        </p:txBody>
      </p:sp>
      <p:pic>
        <p:nvPicPr>
          <p:cNvPr id="145" name="Google Shape;145;p15"/>
          <p:cNvPicPr preferRelativeResize="0"/>
          <p:nvPr/>
        </p:nvPicPr>
        <p:blipFill>
          <a:blip r:embed="rId3">
            <a:alphaModFix/>
          </a:blip>
          <a:stretch>
            <a:fillRect/>
          </a:stretch>
        </p:blipFill>
        <p:spPr>
          <a:xfrm>
            <a:off x="717650" y="285900"/>
            <a:ext cx="2874176" cy="28741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6"/>
          <p:cNvSpPr txBox="1"/>
          <p:nvPr>
            <p:ph idx="1" type="body"/>
          </p:nvPr>
        </p:nvSpPr>
        <p:spPr>
          <a:xfrm>
            <a:off x="4723500" y="109350"/>
            <a:ext cx="4420500" cy="457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000000"/>
                </a:solidFill>
                <a:latin typeface="Arial"/>
                <a:ea typeface="Arial"/>
                <a:cs typeface="Arial"/>
                <a:sym typeface="Arial"/>
              </a:rPr>
              <a:t>Data Description </a:t>
            </a:r>
            <a:endParaRPr b="1" sz="1800">
              <a:solidFill>
                <a:srgbClr val="000000"/>
              </a:solidFill>
              <a:latin typeface="Arial"/>
              <a:ea typeface="Arial"/>
              <a:cs typeface="Arial"/>
              <a:sym typeface="Arial"/>
            </a:endParaRPr>
          </a:p>
          <a:p>
            <a:pPr indent="-298450" lvl="0" marL="457200" rtl="0" algn="l">
              <a:lnSpc>
                <a:spcPct val="115000"/>
              </a:lnSpc>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Downloaded from Kaggle </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The training set contains 3,310 images, while the test set includes 394 images.  </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Each training and testing folder had four folder inside with images of the tumors. Each folder was named after the tumor represented in the images. </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Each image is a 2D grayscale scan with a resolution of 240x240 pixels. </a:t>
            </a:r>
            <a:endParaRPr sz="1100">
              <a:solidFill>
                <a:srgbClr val="000000"/>
              </a:solidFill>
              <a:latin typeface="Arial"/>
              <a:ea typeface="Arial"/>
              <a:cs typeface="Arial"/>
              <a:sym typeface="Arial"/>
            </a:endParaRPr>
          </a:p>
          <a:p>
            <a:pPr indent="0" lvl="0" marL="0" rtl="0" algn="ctr">
              <a:spcBef>
                <a:spcPts val="1200"/>
              </a:spcBef>
              <a:spcAft>
                <a:spcPts val="0"/>
              </a:spcAft>
              <a:buNone/>
            </a:pPr>
            <a:r>
              <a:rPr b="1" lang="en" sz="1800">
                <a:solidFill>
                  <a:srgbClr val="000000"/>
                </a:solidFill>
                <a:latin typeface="Arial"/>
                <a:ea typeface="Arial"/>
                <a:cs typeface="Arial"/>
                <a:sym typeface="Arial"/>
              </a:rPr>
              <a:t>Project Workflow</a:t>
            </a:r>
            <a:endParaRPr sz="13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Step 1</a:t>
            </a:r>
            <a:r>
              <a:rPr lang="en" sz="1100">
                <a:solidFill>
                  <a:srgbClr val="000000"/>
                </a:solidFill>
                <a:latin typeface="Arial"/>
                <a:ea typeface="Arial"/>
                <a:cs typeface="Arial"/>
                <a:sym typeface="Arial"/>
              </a:rPr>
              <a:t>: Data Wrangling and Pre-Processing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Step 2</a:t>
            </a:r>
            <a:r>
              <a:rPr lang="en" sz="1100">
                <a:solidFill>
                  <a:srgbClr val="000000"/>
                </a:solidFill>
                <a:latin typeface="Arial"/>
                <a:ea typeface="Arial"/>
                <a:cs typeface="Arial"/>
                <a:sym typeface="Arial"/>
              </a:rPr>
              <a:t>: Exploratory Data Analysis (EDA)</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Step 3</a:t>
            </a:r>
            <a:r>
              <a:rPr lang="en" sz="1100">
                <a:solidFill>
                  <a:srgbClr val="000000"/>
                </a:solidFill>
                <a:latin typeface="Arial"/>
                <a:ea typeface="Arial"/>
                <a:cs typeface="Arial"/>
                <a:sym typeface="Arial"/>
              </a:rPr>
              <a:t>: Model Selection &amp; Training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Step 4</a:t>
            </a:r>
            <a:r>
              <a:rPr lang="en" sz="1100">
                <a:solidFill>
                  <a:srgbClr val="000000"/>
                </a:solidFill>
                <a:latin typeface="Arial"/>
                <a:ea typeface="Arial"/>
                <a:cs typeface="Arial"/>
                <a:sym typeface="Arial"/>
              </a:rPr>
              <a:t>: Model Predictions and Evaluations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Step 5</a:t>
            </a:r>
            <a:r>
              <a:rPr lang="en" sz="1100">
                <a:solidFill>
                  <a:srgbClr val="000000"/>
                </a:solidFill>
                <a:latin typeface="Arial"/>
                <a:ea typeface="Arial"/>
                <a:cs typeface="Arial"/>
                <a:sym typeface="Arial"/>
              </a:rPr>
              <a:t>: Model Optimization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Step 6</a:t>
            </a:r>
            <a:r>
              <a:rPr lang="en" sz="1100">
                <a:solidFill>
                  <a:srgbClr val="000000"/>
                </a:solidFill>
                <a:latin typeface="Arial"/>
                <a:ea typeface="Arial"/>
                <a:cs typeface="Arial"/>
                <a:sym typeface="Arial"/>
              </a:rPr>
              <a:t>: Testing the Final Model </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sz="1300">
              <a:solidFill>
                <a:srgbClr val="000000"/>
              </a:solidFill>
              <a:latin typeface="Arial"/>
              <a:ea typeface="Arial"/>
              <a:cs typeface="Arial"/>
              <a:sym typeface="Arial"/>
            </a:endParaRPr>
          </a:p>
        </p:txBody>
      </p:sp>
      <p:sp>
        <p:nvSpPr>
          <p:cNvPr id="151" name="Google Shape;151;p16"/>
          <p:cNvSpPr txBox="1"/>
          <p:nvPr>
            <p:ph idx="2" type="body"/>
          </p:nvPr>
        </p:nvSpPr>
        <p:spPr>
          <a:xfrm>
            <a:off x="151500" y="0"/>
            <a:ext cx="4050300" cy="2485500"/>
          </a:xfrm>
          <a:prstGeom prst="rect">
            <a:avLst/>
          </a:prstGeom>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 sz="1800">
                <a:solidFill>
                  <a:srgbClr val="000000"/>
                </a:solidFill>
                <a:latin typeface="Arial"/>
                <a:ea typeface="Arial"/>
                <a:cs typeface="Arial"/>
                <a:sym typeface="Arial"/>
              </a:rPr>
              <a:t>Type of Problem</a:t>
            </a:r>
            <a:endParaRPr b="1" sz="18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 sz="1100">
                <a:solidFill>
                  <a:srgbClr val="000000"/>
                </a:solidFill>
                <a:latin typeface="Arial"/>
                <a:ea typeface="Arial"/>
                <a:cs typeface="Arial"/>
                <a:sym typeface="Arial"/>
              </a:rPr>
              <a:t>This is a supervised learning image classification task focused on detecting brain tumor types from MRI scans. Will be solved by using deep learning models. </a:t>
            </a:r>
            <a:endParaRPr sz="1100">
              <a:solidFill>
                <a:srgbClr val="000000"/>
              </a:solidFill>
              <a:latin typeface="Arial"/>
              <a:ea typeface="Arial"/>
              <a:cs typeface="Arial"/>
              <a:sym typeface="Arial"/>
            </a:endParaRPr>
          </a:p>
          <a:p>
            <a:pPr indent="0" lvl="0" marL="0" rtl="0" algn="ctr">
              <a:lnSpc>
                <a:spcPct val="115000"/>
              </a:lnSpc>
              <a:spcBef>
                <a:spcPts val="1200"/>
              </a:spcBef>
              <a:spcAft>
                <a:spcPts val="0"/>
              </a:spcAft>
              <a:buNone/>
            </a:pPr>
            <a:r>
              <a:rPr b="1" lang="en" sz="1800">
                <a:solidFill>
                  <a:srgbClr val="000000"/>
                </a:solidFill>
                <a:latin typeface="Arial"/>
                <a:ea typeface="Arial"/>
                <a:cs typeface="Arial"/>
                <a:sym typeface="Arial"/>
              </a:rPr>
              <a:t>Why Deep Learning </a:t>
            </a:r>
            <a:endParaRPr b="1" sz="18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 sz="1100">
                <a:solidFill>
                  <a:srgbClr val="000000"/>
                </a:solidFill>
                <a:latin typeface="Arial"/>
                <a:ea typeface="Arial"/>
                <a:cs typeface="Arial"/>
                <a:sym typeface="Arial"/>
              </a:rPr>
              <a:t>Deep learning models are machine learning models that use layers of interconnected nodes (neurons) to learn from data. The “deep” part comes from having many layers, each layer extracts more abstract features.</a:t>
            </a:r>
            <a:endParaRPr sz="1100">
              <a:solidFill>
                <a:srgbClr val="000000"/>
              </a:solidFill>
              <a:latin typeface="Arial"/>
              <a:ea typeface="Arial"/>
              <a:cs typeface="Arial"/>
              <a:sym typeface="Arial"/>
            </a:endParaRPr>
          </a:p>
          <a:p>
            <a:pPr indent="0" lvl="0" marL="0" rtl="0" algn="l">
              <a:lnSpc>
                <a:spcPct val="115000"/>
              </a:lnSpc>
              <a:spcBef>
                <a:spcPts val="1200"/>
              </a:spcBef>
              <a:spcAft>
                <a:spcPts val="1200"/>
              </a:spcAft>
              <a:buNone/>
            </a:pPr>
            <a:r>
              <a:t/>
            </a:r>
            <a:endParaRPr sz="1100">
              <a:solidFill>
                <a:srgbClr val="000000"/>
              </a:solidFill>
              <a:latin typeface="Arial"/>
              <a:ea typeface="Arial"/>
              <a:cs typeface="Arial"/>
              <a:sym typeface="Arial"/>
            </a:endParaRPr>
          </a:p>
        </p:txBody>
      </p:sp>
      <p:pic>
        <p:nvPicPr>
          <p:cNvPr id="152" name="Google Shape;152;p16"/>
          <p:cNvPicPr preferRelativeResize="0"/>
          <p:nvPr/>
        </p:nvPicPr>
        <p:blipFill>
          <a:blip r:embed="rId3">
            <a:alphaModFix/>
          </a:blip>
          <a:stretch>
            <a:fillRect/>
          </a:stretch>
        </p:blipFill>
        <p:spPr>
          <a:xfrm>
            <a:off x="151500" y="2571750"/>
            <a:ext cx="4420499" cy="2485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3954225" y="0"/>
            <a:ext cx="4798500" cy="5079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1200"/>
              </a:spcAft>
              <a:buNone/>
            </a:pPr>
            <a:r>
              <a:rPr b="1" lang="en" sz="2100">
                <a:solidFill>
                  <a:srgbClr val="000000"/>
                </a:solidFill>
                <a:latin typeface="Arial"/>
                <a:ea typeface="Arial"/>
                <a:cs typeface="Arial"/>
                <a:sym typeface="Arial"/>
              </a:rPr>
              <a:t>Data Wrangling and Pre-Processing </a:t>
            </a:r>
            <a:endParaRPr b="1" sz="2100">
              <a:solidFill>
                <a:srgbClr val="000000"/>
              </a:solidFill>
              <a:latin typeface="Arial"/>
              <a:ea typeface="Arial"/>
              <a:cs typeface="Arial"/>
              <a:sym typeface="Arial"/>
            </a:endParaRPr>
          </a:p>
        </p:txBody>
      </p:sp>
      <p:sp>
        <p:nvSpPr>
          <p:cNvPr id="158" name="Google Shape;158;p17"/>
          <p:cNvSpPr txBox="1"/>
          <p:nvPr>
            <p:ph idx="1" type="body"/>
          </p:nvPr>
        </p:nvSpPr>
        <p:spPr>
          <a:xfrm>
            <a:off x="64225" y="2"/>
            <a:ext cx="3993300" cy="50481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rgbClr val="000000"/>
                </a:solidFill>
                <a:latin typeface="Arial"/>
                <a:ea typeface="Arial"/>
                <a:cs typeface="Arial"/>
                <a:sym typeface="Arial"/>
              </a:rPr>
              <a:t>Building on the previously described dataset, the following steps were taken for deep learning model training.</a:t>
            </a:r>
            <a:endParaRPr b="1" i="1"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n" sz="1800">
                <a:solidFill>
                  <a:srgbClr val="000000"/>
                </a:solidFill>
                <a:latin typeface="Arial"/>
                <a:ea typeface="Arial"/>
                <a:cs typeface="Arial"/>
                <a:sym typeface="Arial"/>
              </a:rPr>
              <a:t>Data Extraction</a:t>
            </a:r>
            <a:endParaRPr b="1" sz="1800">
              <a:solidFill>
                <a:srgbClr val="000000"/>
              </a:solidFill>
              <a:latin typeface="Arial"/>
              <a:ea typeface="Arial"/>
              <a:cs typeface="Arial"/>
              <a:sym typeface="Arial"/>
            </a:endParaRPr>
          </a:p>
          <a:p>
            <a:pPr indent="-298450" lvl="0" marL="457200" rtl="0" algn="l">
              <a:lnSpc>
                <a:spcPct val="115000"/>
              </a:lnSpc>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Used </a:t>
            </a:r>
            <a:r>
              <a:rPr lang="en" sz="1100">
                <a:solidFill>
                  <a:srgbClr val="000000"/>
                </a:solidFill>
                <a:latin typeface="Arial"/>
                <a:ea typeface="Arial"/>
                <a:cs typeface="Arial"/>
                <a:sym typeface="Arial"/>
              </a:rPr>
              <a:t>Python</a:t>
            </a:r>
            <a:r>
              <a:rPr lang="en" sz="1100">
                <a:solidFill>
                  <a:srgbClr val="000000"/>
                </a:solidFill>
                <a:latin typeface="Arial"/>
                <a:ea typeface="Arial"/>
                <a:cs typeface="Arial"/>
                <a:sym typeface="Arial"/>
              </a:rPr>
              <a:t> </a:t>
            </a:r>
            <a:r>
              <a:rPr lang="en" sz="1100">
                <a:solidFill>
                  <a:srgbClr val="000000"/>
                </a:solidFill>
                <a:highlight>
                  <a:srgbClr val="FFFFFF"/>
                </a:highlight>
                <a:latin typeface="Arial"/>
                <a:ea typeface="Arial"/>
                <a:cs typeface="Arial"/>
                <a:sym typeface="Arial"/>
              </a:rPr>
              <a:t>zipfile</a:t>
            </a:r>
            <a:r>
              <a:rPr lang="en" sz="1100">
                <a:solidFill>
                  <a:srgbClr val="000000"/>
                </a:solidFill>
                <a:latin typeface="Arial"/>
                <a:ea typeface="Arial"/>
                <a:cs typeface="Arial"/>
                <a:sym typeface="Arial"/>
              </a:rPr>
              <a:t> library to extract contents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Organized into folders per class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Paths mapped using label driven for loops</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n" sz="1800">
                <a:solidFill>
                  <a:srgbClr val="000000"/>
                </a:solidFill>
                <a:latin typeface="Arial"/>
                <a:ea typeface="Arial"/>
                <a:cs typeface="Arial"/>
                <a:sym typeface="Arial"/>
              </a:rPr>
              <a:t>Image Preprocessing</a:t>
            </a:r>
            <a:endParaRPr b="1" sz="1800">
              <a:solidFill>
                <a:srgbClr val="000000"/>
              </a:solidFill>
              <a:latin typeface="Arial"/>
              <a:ea typeface="Arial"/>
              <a:cs typeface="Arial"/>
              <a:sym typeface="Arial"/>
            </a:endParaRPr>
          </a:p>
          <a:p>
            <a:pPr indent="-298450" lvl="0" marL="457200" rtl="0" algn="l">
              <a:lnSpc>
                <a:spcPct val="115000"/>
              </a:lnSpc>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Grayscale conversion for consistent visualization </a:t>
            </a:r>
            <a:r>
              <a:rPr lang="en" sz="1100">
                <a:solidFill>
                  <a:srgbClr val="000000"/>
                </a:solidFill>
                <a:highlight>
                  <a:schemeClr val="dk1"/>
                </a:highlight>
                <a:latin typeface="Arial"/>
                <a:ea typeface="Arial"/>
                <a:cs typeface="Arial"/>
                <a:sym typeface="Arial"/>
              </a:rPr>
              <a:t>(cv2.IMREAD_GRAYSCALE)</a:t>
            </a:r>
            <a:endParaRPr sz="1100">
              <a:solidFill>
                <a:srgbClr val="000000"/>
              </a:solidFill>
              <a:highlight>
                <a:schemeClr val="dk1"/>
              </a:highlight>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Resized to </a:t>
            </a:r>
            <a:r>
              <a:rPr b="1" lang="en" sz="1100">
                <a:solidFill>
                  <a:srgbClr val="000000"/>
                </a:solidFill>
                <a:latin typeface="Arial"/>
                <a:ea typeface="Arial"/>
                <a:cs typeface="Arial"/>
                <a:sym typeface="Arial"/>
              </a:rPr>
              <a:t>224×224</a:t>
            </a:r>
            <a:r>
              <a:rPr lang="en" sz="1100">
                <a:solidFill>
                  <a:srgbClr val="000000"/>
                </a:solidFill>
                <a:latin typeface="Arial"/>
                <a:ea typeface="Arial"/>
                <a:cs typeface="Arial"/>
                <a:sym typeface="Arial"/>
              </a:rPr>
              <a:t> for model compatibility</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Applied </a:t>
            </a:r>
            <a:r>
              <a:rPr b="1" lang="en" sz="1100">
                <a:solidFill>
                  <a:srgbClr val="000000"/>
                </a:solidFill>
                <a:latin typeface="Arial"/>
                <a:ea typeface="Arial"/>
                <a:cs typeface="Arial"/>
                <a:sym typeface="Arial"/>
              </a:rPr>
              <a:t>CLAHE</a:t>
            </a:r>
            <a:r>
              <a:rPr lang="en" sz="1100">
                <a:solidFill>
                  <a:srgbClr val="000000"/>
                </a:solidFill>
                <a:latin typeface="Arial"/>
                <a:ea typeface="Arial"/>
                <a:cs typeface="Arial"/>
                <a:sym typeface="Arial"/>
              </a:rPr>
              <a:t> for localized contrast enhancement</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Normalized pixel values to [0,1] scale</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n" sz="1700">
                <a:solidFill>
                  <a:srgbClr val="000000"/>
                </a:solidFill>
                <a:latin typeface="Arial"/>
                <a:ea typeface="Arial"/>
                <a:cs typeface="Arial"/>
                <a:sym typeface="Arial"/>
              </a:rPr>
              <a:t>Data Preparation</a:t>
            </a:r>
            <a:endParaRPr b="1" sz="1700">
              <a:solidFill>
                <a:srgbClr val="000000"/>
              </a:solidFill>
              <a:latin typeface="Arial"/>
              <a:ea typeface="Arial"/>
              <a:cs typeface="Arial"/>
              <a:sym typeface="Arial"/>
            </a:endParaRPr>
          </a:p>
          <a:p>
            <a:pPr indent="-298450" lvl="0" marL="457200" rtl="0" algn="l">
              <a:lnSpc>
                <a:spcPct val="115000"/>
              </a:lnSpc>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Processed images stored in </a:t>
            </a:r>
            <a:r>
              <a:rPr lang="en" sz="1100">
                <a:solidFill>
                  <a:srgbClr val="000000"/>
                </a:solidFill>
                <a:highlight>
                  <a:schemeClr val="dk1"/>
                </a:highlight>
                <a:latin typeface="Arial"/>
                <a:ea typeface="Arial"/>
                <a:cs typeface="Arial"/>
                <a:sym typeface="Arial"/>
              </a:rPr>
              <a:t>X_train, X_test</a:t>
            </a:r>
            <a:endParaRPr sz="1100">
              <a:solidFill>
                <a:srgbClr val="000000"/>
              </a:solidFill>
              <a:highlight>
                <a:schemeClr val="dk1"/>
              </a:highlight>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Corresponding labels stored in </a:t>
            </a:r>
            <a:r>
              <a:rPr lang="en" sz="1100">
                <a:solidFill>
                  <a:srgbClr val="000000"/>
                </a:solidFill>
                <a:highlight>
                  <a:schemeClr val="dk1"/>
                </a:highlight>
                <a:latin typeface="Arial"/>
                <a:ea typeface="Arial"/>
                <a:cs typeface="Arial"/>
                <a:sym typeface="Arial"/>
              </a:rPr>
              <a:t>y_train, y_test</a:t>
            </a:r>
            <a:endParaRPr sz="1100">
              <a:solidFill>
                <a:srgbClr val="000000"/>
              </a:solidFill>
              <a:highlight>
                <a:schemeClr val="dk1"/>
              </a:highlight>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highlight>
                  <a:schemeClr val="dk1"/>
                </a:highlight>
                <a:latin typeface="Arial"/>
                <a:ea typeface="Arial"/>
                <a:cs typeface="Arial"/>
                <a:sym typeface="Arial"/>
              </a:rPr>
              <a:t>tqdm</a:t>
            </a:r>
            <a:r>
              <a:rPr lang="en" sz="1100">
                <a:solidFill>
                  <a:srgbClr val="000000"/>
                </a:solidFill>
                <a:latin typeface="Arial"/>
                <a:ea typeface="Arial"/>
                <a:cs typeface="Arial"/>
                <a:sym typeface="Arial"/>
              </a:rPr>
              <a:t> progress bar used for efficiency tracking</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sz="1100">
              <a:solidFill>
                <a:srgbClr val="000000"/>
              </a:solidFill>
              <a:latin typeface="Arial"/>
              <a:ea typeface="Arial"/>
              <a:cs typeface="Arial"/>
              <a:sym typeface="Arial"/>
            </a:endParaRPr>
          </a:p>
        </p:txBody>
      </p:sp>
      <p:pic>
        <p:nvPicPr>
          <p:cNvPr id="159" name="Google Shape;159;p17"/>
          <p:cNvPicPr preferRelativeResize="0"/>
          <p:nvPr/>
        </p:nvPicPr>
        <p:blipFill>
          <a:blip r:embed="rId3">
            <a:alphaModFix/>
          </a:blip>
          <a:stretch>
            <a:fillRect/>
          </a:stretch>
        </p:blipFill>
        <p:spPr>
          <a:xfrm>
            <a:off x="5831888" y="3069525"/>
            <a:ext cx="2920775" cy="2066800"/>
          </a:xfrm>
          <a:prstGeom prst="rect">
            <a:avLst/>
          </a:prstGeom>
          <a:noFill/>
          <a:ln>
            <a:noFill/>
          </a:ln>
        </p:spPr>
      </p:pic>
      <p:pic>
        <p:nvPicPr>
          <p:cNvPr id="160" name="Google Shape;160;p17"/>
          <p:cNvPicPr preferRelativeResize="0"/>
          <p:nvPr/>
        </p:nvPicPr>
        <p:blipFill>
          <a:blip r:embed="rId4">
            <a:alphaModFix/>
          </a:blip>
          <a:stretch>
            <a:fillRect/>
          </a:stretch>
        </p:blipFill>
        <p:spPr>
          <a:xfrm>
            <a:off x="4868774" y="507900"/>
            <a:ext cx="3993301" cy="2561619"/>
          </a:xfrm>
          <a:prstGeom prst="rect">
            <a:avLst/>
          </a:prstGeom>
          <a:noFill/>
          <a:ln>
            <a:noFill/>
          </a:ln>
        </p:spPr>
      </p:pic>
      <p:sp>
        <p:nvSpPr>
          <p:cNvPr id="161" name="Google Shape;161;p17"/>
          <p:cNvSpPr txBox="1"/>
          <p:nvPr/>
        </p:nvSpPr>
        <p:spPr>
          <a:xfrm>
            <a:off x="4410700" y="3944425"/>
            <a:ext cx="12735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t>Image Before transformations</a:t>
            </a:r>
            <a:endParaRPr sz="13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4757100" y="-121925"/>
            <a:ext cx="4038900" cy="65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000000"/>
                </a:solidFill>
                <a:latin typeface="Arial"/>
                <a:ea typeface="Arial"/>
                <a:cs typeface="Arial"/>
                <a:sym typeface="Arial"/>
              </a:rPr>
              <a:t>Exploratory Data Analysis</a:t>
            </a:r>
            <a:r>
              <a:rPr b="1" lang="en">
                <a:solidFill>
                  <a:srgbClr val="000000"/>
                </a:solidFill>
                <a:latin typeface="Arial"/>
                <a:ea typeface="Arial"/>
                <a:cs typeface="Arial"/>
                <a:sym typeface="Arial"/>
              </a:rPr>
              <a:t> </a:t>
            </a:r>
            <a:endParaRPr b="1">
              <a:solidFill>
                <a:srgbClr val="000000"/>
              </a:solidFill>
              <a:latin typeface="Arial"/>
              <a:ea typeface="Arial"/>
              <a:cs typeface="Arial"/>
              <a:sym typeface="Arial"/>
            </a:endParaRPr>
          </a:p>
        </p:txBody>
      </p:sp>
      <p:sp>
        <p:nvSpPr>
          <p:cNvPr id="167" name="Google Shape;167;p18"/>
          <p:cNvSpPr txBox="1"/>
          <p:nvPr>
            <p:ph idx="1" type="body"/>
          </p:nvPr>
        </p:nvSpPr>
        <p:spPr>
          <a:xfrm>
            <a:off x="244325" y="132075"/>
            <a:ext cx="4673100" cy="45210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solidFill>
                  <a:srgbClr val="000000"/>
                </a:solidFill>
                <a:latin typeface="Arial"/>
                <a:ea typeface="Arial"/>
                <a:cs typeface="Arial"/>
                <a:sym typeface="Arial"/>
              </a:rPr>
              <a:t>Visual Checks After Transformations</a:t>
            </a:r>
            <a:endParaRPr b="1" sz="1800">
              <a:solidFill>
                <a:srgbClr val="000000"/>
              </a:solidFill>
              <a:latin typeface="Arial"/>
              <a:ea typeface="Arial"/>
              <a:cs typeface="Arial"/>
              <a:sym typeface="Arial"/>
            </a:endParaRPr>
          </a:p>
          <a:p>
            <a:pPr indent="-298450" lvl="0" marL="457200" rtl="0" algn="l">
              <a:lnSpc>
                <a:spcPct val="115000"/>
              </a:lnSpc>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Random MRI samples printed from training/testing sets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CLAHE preprocessing improved contrast in low-detail regions</a:t>
            </a:r>
            <a:endParaRPr sz="1100">
              <a:solidFill>
                <a:srgbClr val="000000"/>
              </a:solidFill>
              <a:latin typeface="Arial"/>
              <a:ea typeface="Arial"/>
              <a:cs typeface="Arial"/>
              <a:sym typeface="Arial"/>
            </a:endParaRPr>
          </a:p>
          <a:p>
            <a:pPr indent="0" lvl="0" marL="457200" rtl="0" algn="l">
              <a:lnSpc>
                <a:spcPct val="115000"/>
              </a:lnSpc>
              <a:spcBef>
                <a:spcPts val="1200"/>
              </a:spcBef>
              <a:spcAft>
                <a:spcPts val="0"/>
              </a:spcAft>
              <a:buNone/>
            </a:pPr>
            <a:r>
              <a:t/>
            </a:r>
            <a:endParaRPr sz="1100">
              <a:solidFill>
                <a:srgbClr val="000000"/>
              </a:solidFill>
              <a:latin typeface="Arial"/>
              <a:ea typeface="Arial"/>
              <a:cs typeface="Arial"/>
              <a:sym typeface="Arial"/>
            </a:endParaRPr>
          </a:p>
          <a:p>
            <a:pPr indent="0" lvl="0" marL="457200" rtl="0" algn="l">
              <a:lnSpc>
                <a:spcPct val="115000"/>
              </a:lnSpc>
              <a:spcBef>
                <a:spcPts val="1200"/>
              </a:spcBef>
              <a:spcAft>
                <a:spcPts val="0"/>
              </a:spcAft>
              <a:buNone/>
            </a:pPr>
            <a:r>
              <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b="1" sz="18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1" lang="en" sz="1800">
                <a:solidFill>
                  <a:srgbClr val="000000"/>
                </a:solidFill>
                <a:latin typeface="Arial"/>
                <a:ea typeface="Arial"/>
                <a:cs typeface="Arial"/>
                <a:sym typeface="Arial"/>
              </a:rPr>
              <a:t>Dataset Shape</a:t>
            </a:r>
            <a:endParaRPr b="1" sz="1800">
              <a:solidFill>
                <a:srgbClr val="000000"/>
              </a:solidFill>
              <a:latin typeface="Arial"/>
              <a:ea typeface="Arial"/>
              <a:cs typeface="Arial"/>
              <a:sym typeface="Arial"/>
            </a:endParaRPr>
          </a:p>
          <a:p>
            <a:pPr indent="-298450" lvl="0" marL="457200" rtl="0" algn="l">
              <a:lnSpc>
                <a:spcPct val="115000"/>
              </a:lnSpc>
              <a:spcBef>
                <a:spcPts val="1200"/>
              </a:spcBef>
              <a:spcAft>
                <a:spcPts val="0"/>
              </a:spcAft>
              <a:buClr>
                <a:srgbClr val="000000"/>
              </a:buClr>
              <a:buSzPts val="1100"/>
              <a:buFont typeface="Arial"/>
              <a:buChar char="●"/>
            </a:pPr>
            <a:r>
              <a:rPr b="1" lang="en" sz="1100">
                <a:solidFill>
                  <a:srgbClr val="000000"/>
                </a:solidFill>
                <a:latin typeface="Arial"/>
                <a:ea typeface="Arial"/>
                <a:cs typeface="Arial"/>
                <a:sym typeface="Arial"/>
              </a:rPr>
              <a:t>Training set</a:t>
            </a:r>
            <a:r>
              <a:rPr lang="en" sz="1100">
                <a:solidFill>
                  <a:srgbClr val="000000"/>
                </a:solidFill>
                <a:latin typeface="Arial"/>
                <a:ea typeface="Arial"/>
                <a:cs typeface="Arial"/>
                <a:sym typeface="Arial"/>
              </a:rPr>
              <a:t>: 3,310 images at 224×224 pixels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Test set</a:t>
            </a:r>
            <a:r>
              <a:rPr lang="en" sz="1100">
                <a:solidFill>
                  <a:srgbClr val="000000"/>
                </a:solidFill>
                <a:latin typeface="Arial"/>
                <a:ea typeface="Arial"/>
                <a:cs typeface="Arial"/>
                <a:sym typeface="Arial"/>
              </a:rPr>
              <a:t>: 394 images at 224×224 pixels</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sz="1100">
              <a:solidFill>
                <a:srgbClr val="000000"/>
              </a:solidFill>
              <a:latin typeface="Arial"/>
              <a:ea typeface="Arial"/>
              <a:cs typeface="Arial"/>
              <a:sym typeface="Arial"/>
            </a:endParaRPr>
          </a:p>
        </p:txBody>
      </p:sp>
      <p:pic>
        <p:nvPicPr>
          <p:cNvPr id="168" name="Google Shape;168;p18"/>
          <p:cNvPicPr preferRelativeResize="0"/>
          <p:nvPr/>
        </p:nvPicPr>
        <p:blipFill>
          <a:blip r:embed="rId3">
            <a:alphaModFix/>
          </a:blip>
          <a:stretch>
            <a:fillRect/>
          </a:stretch>
        </p:blipFill>
        <p:spPr>
          <a:xfrm>
            <a:off x="105713" y="1349275"/>
            <a:ext cx="3329999" cy="1860074"/>
          </a:xfrm>
          <a:prstGeom prst="rect">
            <a:avLst/>
          </a:prstGeom>
          <a:noFill/>
          <a:ln>
            <a:noFill/>
          </a:ln>
        </p:spPr>
      </p:pic>
      <p:sp>
        <p:nvSpPr>
          <p:cNvPr id="169" name="Google Shape;169;p18"/>
          <p:cNvSpPr txBox="1"/>
          <p:nvPr/>
        </p:nvSpPr>
        <p:spPr>
          <a:xfrm>
            <a:off x="4527900" y="402975"/>
            <a:ext cx="4616100" cy="124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t>Class Balances</a:t>
            </a:r>
            <a:endParaRPr b="1" sz="1800"/>
          </a:p>
          <a:p>
            <a:pPr indent="-298450" lvl="0" marL="457200" rtl="0" algn="l">
              <a:lnSpc>
                <a:spcPct val="115000"/>
              </a:lnSpc>
              <a:spcBef>
                <a:spcPts val="1200"/>
              </a:spcBef>
              <a:spcAft>
                <a:spcPts val="0"/>
              </a:spcAft>
              <a:buSzPts val="1100"/>
              <a:buChar char="●"/>
            </a:pPr>
            <a:r>
              <a:rPr b="1" lang="en" sz="1100"/>
              <a:t>Training data</a:t>
            </a:r>
            <a:r>
              <a:rPr lang="en" sz="1100"/>
              <a:t>: Balanced across 4 categories</a:t>
            </a:r>
            <a:endParaRPr sz="1100"/>
          </a:p>
          <a:p>
            <a:pPr indent="-298450" lvl="0" marL="457200" rtl="0" algn="l">
              <a:lnSpc>
                <a:spcPct val="115000"/>
              </a:lnSpc>
              <a:spcBef>
                <a:spcPts val="0"/>
              </a:spcBef>
              <a:spcAft>
                <a:spcPts val="0"/>
              </a:spcAft>
              <a:buSzPts val="1100"/>
              <a:buChar char="●"/>
            </a:pPr>
            <a:r>
              <a:rPr b="1" lang="en" sz="1100"/>
              <a:t>Testing data</a:t>
            </a:r>
            <a:r>
              <a:rPr lang="en" sz="1100"/>
              <a:t>: Imbalanced  relied on precision, recall, F1-score for fair evaluation</a:t>
            </a:r>
            <a:endParaRPr sz="1300"/>
          </a:p>
        </p:txBody>
      </p:sp>
      <p:pic>
        <p:nvPicPr>
          <p:cNvPr id="170" name="Google Shape;170;p18"/>
          <p:cNvPicPr preferRelativeResize="0"/>
          <p:nvPr/>
        </p:nvPicPr>
        <p:blipFill>
          <a:blip r:embed="rId4">
            <a:alphaModFix/>
          </a:blip>
          <a:stretch>
            <a:fillRect/>
          </a:stretch>
        </p:blipFill>
        <p:spPr>
          <a:xfrm>
            <a:off x="3799062" y="1813295"/>
            <a:ext cx="3052901" cy="1973717"/>
          </a:xfrm>
          <a:prstGeom prst="rect">
            <a:avLst/>
          </a:prstGeom>
          <a:noFill/>
          <a:ln>
            <a:noFill/>
          </a:ln>
        </p:spPr>
      </p:pic>
      <p:pic>
        <p:nvPicPr>
          <p:cNvPr id="171" name="Google Shape;171;p18"/>
          <p:cNvPicPr preferRelativeResize="0"/>
          <p:nvPr/>
        </p:nvPicPr>
        <p:blipFill>
          <a:blip r:embed="rId5">
            <a:alphaModFix/>
          </a:blip>
          <a:stretch>
            <a:fillRect/>
          </a:stretch>
        </p:blipFill>
        <p:spPr>
          <a:xfrm>
            <a:off x="6091100" y="3169800"/>
            <a:ext cx="3052899" cy="19736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9"/>
          <p:cNvSpPr txBox="1"/>
          <p:nvPr>
            <p:ph idx="1" type="body"/>
          </p:nvPr>
        </p:nvSpPr>
        <p:spPr>
          <a:xfrm>
            <a:off x="106700" y="0"/>
            <a:ext cx="3439200" cy="4962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solidFill>
                  <a:srgbClr val="000000"/>
                </a:solidFill>
              </a:rPr>
              <a:t>Pixel Intensity Heatmaps</a:t>
            </a:r>
            <a:endParaRPr b="1" sz="1800">
              <a:solidFill>
                <a:srgbClr val="000000"/>
              </a:solidFill>
            </a:endParaRPr>
          </a:p>
          <a:p>
            <a:pPr indent="-298450" lvl="0" marL="457200" rtl="0" algn="l">
              <a:lnSpc>
                <a:spcPct val="115000"/>
              </a:lnSpc>
              <a:spcBef>
                <a:spcPts val="1200"/>
              </a:spcBef>
              <a:spcAft>
                <a:spcPts val="0"/>
              </a:spcAft>
              <a:buClr>
                <a:srgbClr val="000000"/>
              </a:buClr>
              <a:buSzPts val="1100"/>
              <a:buFont typeface="Calibri"/>
              <a:buChar char="●"/>
            </a:pPr>
            <a:r>
              <a:rPr lang="en" sz="1100">
                <a:solidFill>
                  <a:srgbClr val="000000"/>
                </a:solidFill>
              </a:rPr>
              <a:t>Visualized brightness across scans</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Calibri"/>
              <a:buChar char="●"/>
            </a:pPr>
            <a:r>
              <a:rPr lang="en" sz="1100">
                <a:solidFill>
                  <a:srgbClr val="000000"/>
                </a:solidFill>
              </a:rPr>
              <a:t>Bright regions linked to potential tumor presence</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Calibri"/>
              <a:buChar char="●"/>
            </a:pPr>
            <a:r>
              <a:rPr lang="en" sz="1100">
                <a:solidFill>
                  <a:srgbClr val="000000"/>
                </a:solidFill>
              </a:rPr>
              <a:t>Aids interpretation and supports quality assurance before model training</a:t>
            </a:r>
            <a:endParaRPr sz="1100">
              <a:solidFill>
                <a:srgbClr val="000000"/>
              </a:solidFill>
            </a:endParaRPr>
          </a:p>
          <a:p>
            <a:pPr indent="0" lvl="0" marL="0" rtl="0" algn="l">
              <a:spcBef>
                <a:spcPts val="1200"/>
              </a:spcBef>
              <a:spcAft>
                <a:spcPts val="1200"/>
              </a:spcAft>
              <a:buNone/>
            </a:pPr>
            <a:r>
              <a:t/>
            </a:r>
            <a:endParaRPr sz="1100">
              <a:solidFill>
                <a:srgbClr val="000000"/>
              </a:solidFill>
            </a:endParaRPr>
          </a:p>
        </p:txBody>
      </p:sp>
      <p:pic>
        <p:nvPicPr>
          <p:cNvPr id="177" name="Google Shape;177;p19"/>
          <p:cNvPicPr preferRelativeResize="0"/>
          <p:nvPr/>
        </p:nvPicPr>
        <p:blipFill>
          <a:blip r:embed="rId3">
            <a:alphaModFix/>
          </a:blip>
          <a:stretch>
            <a:fillRect/>
          </a:stretch>
        </p:blipFill>
        <p:spPr>
          <a:xfrm>
            <a:off x="294825" y="1462675"/>
            <a:ext cx="2877175" cy="3280750"/>
          </a:xfrm>
          <a:prstGeom prst="rect">
            <a:avLst/>
          </a:prstGeom>
          <a:noFill/>
          <a:ln>
            <a:noFill/>
          </a:ln>
        </p:spPr>
      </p:pic>
      <p:sp>
        <p:nvSpPr>
          <p:cNvPr id="178" name="Google Shape;178;p19"/>
          <p:cNvSpPr txBox="1"/>
          <p:nvPr>
            <p:ph type="title"/>
          </p:nvPr>
        </p:nvSpPr>
        <p:spPr>
          <a:xfrm>
            <a:off x="5081450" y="4487700"/>
            <a:ext cx="4127400" cy="65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000000"/>
                </a:solidFill>
                <a:latin typeface="Calibri"/>
                <a:ea typeface="Calibri"/>
                <a:cs typeface="Calibri"/>
                <a:sym typeface="Calibri"/>
              </a:rPr>
              <a:t>Exploratory Data Analysis</a:t>
            </a:r>
            <a:r>
              <a:rPr b="1" lang="en">
                <a:solidFill>
                  <a:srgbClr val="000000"/>
                </a:solidFill>
                <a:latin typeface="Calibri"/>
                <a:ea typeface="Calibri"/>
                <a:cs typeface="Calibri"/>
                <a:sym typeface="Calibri"/>
              </a:rPr>
              <a:t> </a:t>
            </a:r>
            <a:endParaRPr b="1">
              <a:solidFill>
                <a:srgbClr val="000000"/>
              </a:solidFill>
              <a:latin typeface="Calibri"/>
              <a:ea typeface="Calibri"/>
              <a:cs typeface="Calibri"/>
              <a:sym typeface="Calibri"/>
            </a:endParaRPr>
          </a:p>
        </p:txBody>
      </p:sp>
      <p:sp>
        <p:nvSpPr>
          <p:cNvPr id="179" name="Google Shape;179;p19"/>
          <p:cNvSpPr txBox="1"/>
          <p:nvPr/>
        </p:nvSpPr>
        <p:spPr>
          <a:xfrm>
            <a:off x="3982350" y="684900"/>
            <a:ext cx="4372200" cy="345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latin typeface="Calibri"/>
                <a:ea typeface="Calibri"/>
                <a:cs typeface="Calibri"/>
                <a:sym typeface="Calibri"/>
              </a:rPr>
              <a:t>RGB Conversion</a:t>
            </a:r>
            <a:endParaRPr b="1" sz="1800">
              <a:latin typeface="Calibri"/>
              <a:ea typeface="Calibri"/>
              <a:cs typeface="Calibri"/>
              <a:sym typeface="Calibri"/>
            </a:endParaRPr>
          </a:p>
          <a:p>
            <a:pPr indent="-298450" lvl="0" marL="457200" rtl="0" algn="l">
              <a:lnSpc>
                <a:spcPct val="115000"/>
              </a:lnSpc>
              <a:spcBef>
                <a:spcPts val="1200"/>
              </a:spcBef>
              <a:spcAft>
                <a:spcPts val="0"/>
              </a:spcAft>
              <a:buSzPts val="1100"/>
              <a:buFont typeface="Calibri"/>
              <a:buChar char="●"/>
            </a:pPr>
            <a:r>
              <a:rPr lang="en" sz="1100">
                <a:latin typeface="Calibri"/>
                <a:ea typeface="Calibri"/>
                <a:cs typeface="Calibri"/>
                <a:sym typeface="Calibri"/>
              </a:rPr>
              <a:t>Converted grayscale images to 3-channel RGB</a:t>
            </a:r>
            <a:endParaRPr sz="1100">
              <a:latin typeface="Calibri"/>
              <a:ea typeface="Calibri"/>
              <a:cs typeface="Calibri"/>
              <a:sym typeface="Calibri"/>
            </a:endParaRPr>
          </a:p>
          <a:p>
            <a:pPr indent="-298450" lvl="0" marL="457200" rtl="0" algn="l">
              <a:lnSpc>
                <a:spcPct val="115000"/>
              </a:lnSpc>
              <a:spcBef>
                <a:spcPts val="0"/>
              </a:spcBef>
              <a:spcAft>
                <a:spcPts val="0"/>
              </a:spcAft>
              <a:buSzPts val="1100"/>
              <a:buFont typeface="Calibri"/>
              <a:buChar char="●"/>
            </a:pPr>
            <a:r>
              <a:rPr lang="en" sz="1100">
                <a:latin typeface="Calibri"/>
                <a:ea typeface="Calibri"/>
                <a:cs typeface="Calibri"/>
                <a:sym typeface="Calibri"/>
              </a:rPr>
              <a:t>Image arrays renamed: </a:t>
            </a:r>
            <a:r>
              <a:rPr lang="en" sz="1100">
                <a:highlight>
                  <a:schemeClr val="dk1"/>
                </a:highlight>
                <a:latin typeface="Calibri"/>
                <a:ea typeface="Calibri"/>
                <a:cs typeface="Calibri"/>
                <a:sym typeface="Calibri"/>
              </a:rPr>
              <a:t>X_train_rgb, X_test_rgb</a:t>
            </a:r>
            <a:endParaRPr sz="1100">
              <a:latin typeface="Calibri"/>
              <a:ea typeface="Calibri"/>
              <a:cs typeface="Calibri"/>
              <a:sym typeface="Calibri"/>
            </a:endParaRPr>
          </a:p>
          <a:p>
            <a:pPr indent="-298450" lvl="0" marL="457200" rtl="0" algn="l">
              <a:lnSpc>
                <a:spcPct val="115000"/>
              </a:lnSpc>
              <a:spcBef>
                <a:spcPts val="0"/>
              </a:spcBef>
              <a:spcAft>
                <a:spcPts val="0"/>
              </a:spcAft>
              <a:buSzPts val="1100"/>
              <a:buFont typeface="Calibri"/>
              <a:buChar char="●"/>
            </a:pPr>
            <a:r>
              <a:rPr lang="en" sz="1100">
                <a:latin typeface="Calibri"/>
                <a:ea typeface="Calibri"/>
                <a:cs typeface="Calibri"/>
                <a:sym typeface="Calibri"/>
              </a:rPr>
              <a:t>Ensures compatibility with ImageNet-pretrained CNN models</a:t>
            </a:r>
            <a:endParaRPr sz="1100">
              <a:latin typeface="Calibri"/>
              <a:ea typeface="Calibri"/>
              <a:cs typeface="Calibri"/>
              <a:sym typeface="Calibri"/>
            </a:endParaRPr>
          </a:p>
          <a:p>
            <a:pPr indent="0" lvl="0" marL="457200" rtl="0" algn="l">
              <a:lnSpc>
                <a:spcPct val="115000"/>
              </a:lnSpc>
              <a:spcBef>
                <a:spcPts val="1200"/>
              </a:spcBef>
              <a:spcAft>
                <a:spcPts val="0"/>
              </a:spcAft>
              <a:buNone/>
            </a:pPr>
            <a:r>
              <a:t/>
            </a:r>
            <a:endParaRPr sz="1100">
              <a:latin typeface="Calibri"/>
              <a:ea typeface="Calibri"/>
              <a:cs typeface="Calibri"/>
              <a:sym typeface="Calibri"/>
            </a:endParaRPr>
          </a:p>
          <a:p>
            <a:pPr indent="0" lvl="0" marL="0" rtl="0" algn="l">
              <a:lnSpc>
                <a:spcPct val="115000"/>
              </a:lnSpc>
              <a:spcBef>
                <a:spcPts val="1200"/>
              </a:spcBef>
              <a:spcAft>
                <a:spcPts val="0"/>
              </a:spcAft>
              <a:buNone/>
            </a:pPr>
            <a:r>
              <a:rPr b="1" lang="en" sz="1800">
                <a:latin typeface="Calibri"/>
                <a:ea typeface="Calibri"/>
                <a:cs typeface="Calibri"/>
                <a:sym typeface="Calibri"/>
              </a:rPr>
              <a:t>Label Preparation</a:t>
            </a:r>
            <a:endParaRPr b="1" sz="1800">
              <a:latin typeface="Calibri"/>
              <a:ea typeface="Calibri"/>
              <a:cs typeface="Calibri"/>
              <a:sym typeface="Calibri"/>
            </a:endParaRPr>
          </a:p>
          <a:p>
            <a:pPr indent="-298450" lvl="0" marL="457200" rtl="0" algn="l">
              <a:lnSpc>
                <a:spcPct val="115000"/>
              </a:lnSpc>
              <a:spcBef>
                <a:spcPts val="1200"/>
              </a:spcBef>
              <a:spcAft>
                <a:spcPts val="0"/>
              </a:spcAft>
              <a:buSzPts val="1100"/>
              <a:buChar char="●"/>
            </a:pPr>
            <a:r>
              <a:rPr lang="en" sz="1100">
                <a:latin typeface="Calibri"/>
                <a:ea typeface="Calibri"/>
                <a:cs typeface="Calibri"/>
                <a:sym typeface="Calibri"/>
              </a:rPr>
              <a:t>Used </a:t>
            </a:r>
            <a:r>
              <a:rPr lang="en" sz="1100">
                <a:highlight>
                  <a:schemeClr val="dk1"/>
                </a:highlight>
                <a:latin typeface="Calibri"/>
                <a:ea typeface="Calibri"/>
                <a:cs typeface="Calibri"/>
                <a:sym typeface="Calibri"/>
              </a:rPr>
              <a:t>LabelEncoder() </a:t>
            </a:r>
            <a:r>
              <a:rPr lang="en" sz="1100">
                <a:latin typeface="Calibri"/>
                <a:ea typeface="Calibri"/>
                <a:cs typeface="Calibri"/>
                <a:sym typeface="Calibri"/>
              </a:rPr>
              <a:t>for numeric conversion of categories</a:t>
            </a:r>
            <a:endParaRPr sz="1100">
              <a:latin typeface="Calibri"/>
              <a:ea typeface="Calibri"/>
              <a:cs typeface="Calibri"/>
              <a:sym typeface="Calibri"/>
            </a:endParaRPr>
          </a:p>
          <a:p>
            <a:pPr indent="-298450" lvl="0" marL="457200" rtl="0" algn="l">
              <a:lnSpc>
                <a:spcPct val="115000"/>
              </a:lnSpc>
              <a:spcBef>
                <a:spcPts val="0"/>
              </a:spcBef>
              <a:spcAft>
                <a:spcPts val="0"/>
              </a:spcAft>
              <a:buSzPts val="1100"/>
              <a:buChar char="●"/>
            </a:pPr>
            <a:r>
              <a:rPr lang="en" sz="1100">
                <a:latin typeface="Calibri"/>
                <a:ea typeface="Calibri"/>
                <a:cs typeface="Calibri"/>
                <a:sym typeface="Calibri"/>
              </a:rPr>
              <a:t>Created both encoded</a:t>
            </a:r>
            <a:r>
              <a:rPr lang="en" sz="1100">
                <a:highlight>
                  <a:schemeClr val="dk1"/>
                </a:highlight>
                <a:latin typeface="Calibri"/>
                <a:ea typeface="Calibri"/>
                <a:cs typeface="Calibri"/>
                <a:sym typeface="Calibri"/>
              </a:rPr>
              <a:t> (y_train_encoded, y_test_encoded)</a:t>
            </a:r>
            <a:r>
              <a:rPr lang="en" sz="1100">
                <a:latin typeface="Calibri"/>
                <a:ea typeface="Calibri"/>
                <a:cs typeface="Calibri"/>
                <a:sym typeface="Calibri"/>
              </a:rPr>
              <a:t> and one-hot versions </a:t>
            </a:r>
            <a:r>
              <a:rPr lang="en" sz="1100">
                <a:highlight>
                  <a:schemeClr val="dk1"/>
                </a:highlight>
                <a:latin typeface="Calibri"/>
                <a:ea typeface="Calibri"/>
                <a:cs typeface="Calibri"/>
                <a:sym typeface="Calibri"/>
              </a:rPr>
              <a:t>(y_train_cat, y_test_cat)</a:t>
            </a:r>
            <a:endParaRPr sz="1100">
              <a:highlight>
                <a:schemeClr val="dk1"/>
              </a:highlight>
              <a:latin typeface="Calibri"/>
              <a:ea typeface="Calibri"/>
              <a:cs typeface="Calibri"/>
              <a:sym typeface="Calibri"/>
            </a:endParaRPr>
          </a:p>
          <a:p>
            <a:pPr indent="0" lvl="0" marL="0" rtl="0" algn="l">
              <a:spcBef>
                <a:spcPts val="1200"/>
              </a:spcBef>
              <a:spcAft>
                <a:spcPts val="0"/>
              </a:spcAft>
              <a:buNone/>
            </a:pPr>
            <a:r>
              <a:t/>
            </a:r>
            <a:endParaRPr sz="11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3024150" y="369850"/>
            <a:ext cx="3057000" cy="492600"/>
          </a:xfrm>
          <a:prstGeom prst="rect">
            <a:avLst/>
          </a:prstGeom>
        </p:spPr>
        <p:txBody>
          <a:bodyPr anchorCtr="0" anchor="t" bIns="91425" lIns="91425" spcFirstLastPara="1" rIns="91425" wrap="square" tIns="91425">
            <a:spAutoFit/>
          </a:bodyPr>
          <a:lstStyle/>
          <a:p>
            <a:pPr indent="0" lvl="0" marL="0" rtl="0" algn="l">
              <a:lnSpc>
                <a:spcPct val="115000"/>
              </a:lnSpc>
              <a:spcBef>
                <a:spcPts val="2000"/>
              </a:spcBef>
              <a:spcAft>
                <a:spcPts val="600"/>
              </a:spcAft>
              <a:buNone/>
            </a:pPr>
            <a:r>
              <a:rPr b="1" lang="en" sz="2000">
                <a:solidFill>
                  <a:srgbClr val="000000"/>
                </a:solidFill>
                <a:latin typeface="Calibri"/>
                <a:ea typeface="Calibri"/>
                <a:cs typeface="Calibri"/>
                <a:sym typeface="Calibri"/>
              </a:rPr>
              <a:t>Model Selection &amp; Training</a:t>
            </a:r>
            <a:endParaRPr b="1">
              <a:solidFill>
                <a:srgbClr val="000000"/>
              </a:solidFill>
              <a:latin typeface="Calibri"/>
              <a:ea typeface="Calibri"/>
              <a:cs typeface="Calibri"/>
              <a:sym typeface="Calibri"/>
            </a:endParaRPr>
          </a:p>
        </p:txBody>
      </p:sp>
      <p:sp>
        <p:nvSpPr>
          <p:cNvPr id="185" name="Google Shape;185;p20"/>
          <p:cNvSpPr txBox="1"/>
          <p:nvPr>
            <p:ph idx="1" type="body"/>
          </p:nvPr>
        </p:nvSpPr>
        <p:spPr>
          <a:xfrm>
            <a:off x="19500" y="174225"/>
            <a:ext cx="3024000" cy="48513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100">
                <a:solidFill>
                  <a:srgbClr val="000000"/>
                </a:solidFill>
                <a:latin typeface="Arial"/>
                <a:ea typeface="Arial"/>
                <a:cs typeface="Arial"/>
                <a:sym typeface="Arial"/>
              </a:rPr>
              <a:t>ResNet50 Custom Model Setup</a:t>
            </a:r>
            <a:endParaRPr b="1" sz="1100">
              <a:solidFill>
                <a:srgbClr val="000000"/>
              </a:solidFill>
              <a:latin typeface="Arial"/>
              <a:ea typeface="Arial"/>
              <a:cs typeface="Arial"/>
              <a:sym typeface="Arial"/>
            </a:endParaRPr>
          </a:p>
          <a:p>
            <a:pPr indent="-298450" lvl="0" marL="457200" rtl="0" algn="l">
              <a:lnSpc>
                <a:spcPct val="115000"/>
              </a:lnSpc>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Pretrained on </a:t>
            </a:r>
            <a:r>
              <a:rPr b="1" lang="en" sz="1100">
                <a:solidFill>
                  <a:srgbClr val="000000"/>
                </a:solidFill>
                <a:latin typeface="Arial"/>
                <a:ea typeface="Arial"/>
                <a:cs typeface="Arial"/>
                <a:sym typeface="Arial"/>
              </a:rPr>
              <a:t>ImageNet</a:t>
            </a:r>
            <a:endParaRPr b="1"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Used</a:t>
            </a:r>
            <a:r>
              <a:rPr lang="en" sz="1100">
                <a:solidFill>
                  <a:srgbClr val="000000"/>
                </a:solidFill>
                <a:highlight>
                  <a:schemeClr val="dk1"/>
                </a:highlight>
                <a:latin typeface="Arial"/>
                <a:ea typeface="Arial"/>
                <a:cs typeface="Arial"/>
                <a:sym typeface="Arial"/>
              </a:rPr>
              <a:t> include_top=False</a:t>
            </a:r>
            <a:r>
              <a:rPr lang="en" sz="1100">
                <a:solidFill>
                  <a:srgbClr val="000000"/>
                </a:solidFill>
                <a:latin typeface="Arial"/>
                <a:ea typeface="Arial"/>
                <a:cs typeface="Arial"/>
                <a:sym typeface="Arial"/>
              </a:rPr>
              <a:t> to remove default classifier</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212121"/>
                </a:solidFill>
                <a:highlight>
                  <a:schemeClr val="dk1"/>
                </a:highlight>
                <a:latin typeface="Arial"/>
                <a:ea typeface="Arial"/>
                <a:cs typeface="Arial"/>
                <a:sym typeface="Arial"/>
              </a:rPr>
              <a:t>res_net_model</a:t>
            </a:r>
            <a:r>
              <a:rPr b="1" lang="en" sz="1100">
                <a:solidFill>
                  <a:srgbClr val="8250DF"/>
                </a:solidFill>
                <a:highlight>
                  <a:schemeClr val="dk1"/>
                </a:highlight>
                <a:latin typeface="Arial"/>
                <a:ea typeface="Arial"/>
                <a:cs typeface="Arial"/>
                <a:sym typeface="Arial"/>
              </a:rPr>
              <a:t>.</a:t>
            </a:r>
            <a:r>
              <a:rPr lang="en" sz="1100">
                <a:solidFill>
                  <a:srgbClr val="212121"/>
                </a:solidFill>
                <a:highlight>
                  <a:schemeClr val="dk1"/>
                </a:highlight>
                <a:latin typeface="Arial"/>
                <a:ea typeface="Arial"/>
                <a:cs typeface="Arial"/>
                <a:sym typeface="Arial"/>
              </a:rPr>
              <a:t>trainable </a:t>
            </a:r>
            <a:r>
              <a:rPr b="1" lang="en" sz="1100">
                <a:solidFill>
                  <a:srgbClr val="8250DF"/>
                </a:solidFill>
                <a:highlight>
                  <a:schemeClr val="dk1"/>
                </a:highlight>
                <a:latin typeface="Arial"/>
                <a:ea typeface="Arial"/>
                <a:cs typeface="Arial"/>
                <a:sym typeface="Arial"/>
              </a:rPr>
              <a:t>=</a:t>
            </a:r>
            <a:r>
              <a:rPr lang="en" sz="1100">
                <a:solidFill>
                  <a:srgbClr val="212121"/>
                </a:solidFill>
                <a:highlight>
                  <a:schemeClr val="dk1"/>
                </a:highlight>
                <a:latin typeface="Arial"/>
                <a:ea typeface="Arial"/>
                <a:cs typeface="Arial"/>
                <a:sym typeface="Arial"/>
              </a:rPr>
              <a:t> </a:t>
            </a:r>
            <a:r>
              <a:rPr b="1" lang="en" sz="1100">
                <a:solidFill>
                  <a:srgbClr val="1A7F37"/>
                </a:solidFill>
                <a:highlight>
                  <a:schemeClr val="dk1"/>
                </a:highlight>
                <a:latin typeface="Arial"/>
                <a:ea typeface="Arial"/>
                <a:cs typeface="Arial"/>
                <a:sym typeface="Arial"/>
              </a:rPr>
              <a:t>False</a:t>
            </a:r>
            <a:r>
              <a:rPr lang="en" sz="1100">
                <a:solidFill>
                  <a:srgbClr val="212121"/>
                </a:solidFill>
                <a:highlight>
                  <a:schemeClr val="dk1"/>
                </a:highlight>
                <a:latin typeface="Arial"/>
                <a:ea typeface="Arial"/>
                <a:cs typeface="Arial"/>
                <a:sym typeface="Arial"/>
              </a:rPr>
              <a:t> </a:t>
            </a:r>
            <a:r>
              <a:rPr lang="en" sz="1100">
                <a:solidFill>
                  <a:srgbClr val="000000"/>
                </a:solidFill>
                <a:latin typeface="Arial"/>
                <a:ea typeface="Arial"/>
                <a:cs typeface="Arial"/>
                <a:sym typeface="Arial"/>
              </a:rPr>
              <a:t>keep all the weights in </a:t>
            </a:r>
            <a:r>
              <a:rPr lang="en" sz="1100">
                <a:solidFill>
                  <a:srgbClr val="000000"/>
                </a:solidFill>
                <a:highlight>
                  <a:schemeClr val="dk1"/>
                </a:highlight>
                <a:latin typeface="Arial"/>
                <a:ea typeface="Arial"/>
                <a:cs typeface="Arial"/>
                <a:sym typeface="Arial"/>
              </a:rPr>
              <a:t>res_net_model</a:t>
            </a:r>
            <a:r>
              <a:rPr lang="en" sz="1100">
                <a:solidFill>
                  <a:srgbClr val="000000"/>
                </a:solidFill>
                <a:latin typeface="Arial"/>
                <a:ea typeface="Arial"/>
                <a:cs typeface="Arial"/>
                <a:sym typeface="Arial"/>
              </a:rPr>
              <a:t> unchanged during training</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Added </a:t>
            </a:r>
            <a:r>
              <a:rPr b="1" lang="en" sz="1100">
                <a:solidFill>
                  <a:srgbClr val="000000"/>
                </a:solidFill>
                <a:highlight>
                  <a:schemeClr val="dk1"/>
                </a:highlight>
                <a:latin typeface="Arial"/>
                <a:ea typeface="Arial"/>
                <a:cs typeface="Arial"/>
                <a:sym typeface="Arial"/>
              </a:rPr>
              <a:t>GlobalAveragePooling2D</a:t>
            </a:r>
            <a:r>
              <a:rPr lang="en" sz="1100">
                <a:solidFill>
                  <a:srgbClr val="000000"/>
                </a:solidFill>
                <a:highlight>
                  <a:schemeClr val="dk1"/>
                </a:highlight>
                <a:latin typeface="Arial"/>
                <a:ea typeface="Arial"/>
                <a:cs typeface="Arial"/>
                <a:sym typeface="Arial"/>
              </a:rPr>
              <a:t> </a:t>
            </a:r>
            <a:r>
              <a:rPr lang="en" sz="1100">
                <a:solidFill>
                  <a:srgbClr val="000000"/>
                </a:solidFill>
                <a:latin typeface="Arial"/>
                <a:ea typeface="Arial"/>
                <a:cs typeface="Arial"/>
                <a:sym typeface="Arial"/>
              </a:rPr>
              <a:t>to compress features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Dropout(0.5) for regularization</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Dense(128) layer with </a:t>
            </a:r>
            <a:r>
              <a:rPr b="1" lang="en" sz="1100">
                <a:solidFill>
                  <a:srgbClr val="000000"/>
                </a:solidFill>
                <a:latin typeface="Arial"/>
                <a:ea typeface="Arial"/>
                <a:cs typeface="Arial"/>
                <a:sym typeface="Arial"/>
              </a:rPr>
              <a:t>ReLU</a:t>
            </a:r>
            <a:r>
              <a:rPr lang="en" sz="1100">
                <a:solidFill>
                  <a:srgbClr val="000000"/>
                </a:solidFill>
                <a:latin typeface="Arial"/>
                <a:ea typeface="Arial"/>
                <a:cs typeface="Arial"/>
                <a:sym typeface="Arial"/>
              </a:rPr>
              <a:t> activation</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Dropout(0.25) for regularization</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Dense(4) with </a:t>
            </a:r>
            <a:r>
              <a:rPr b="1" lang="en" sz="1100">
                <a:solidFill>
                  <a:srgbClr val="000000"/>
                </a:solidFill>
                <a:latin typeface="Arial"/>
                <a:ea typeface="Arial"/>
                <a:cs typeface="Arial"/>
                <a:sym typeface="Arial"/>
              </a:rPr>
              <a:t>Softmax</a:t>
            </a:r>
            <a:r>
              <a:rPr lang="en" sz="1100">
                <a:solidFill>
                  <a:srgbClr val="000000"/>
                </a:solidFill>
                <a:latin typeface="Arial"/>
                <a:ea typeface="Arial"/>
                <a:cs typeface="Arial"/>
                <a:sym typeface="Arial"/>
              </a:rPr>
              <a:t> activation for 4-class prediction</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Compiled with </a:t>
            </a:r>
            <a:r>
              <a:rPr b="1" lang="en" sz="1100">
                <a:solidFill>
                  <a:srgbClr val="000000"/>
                </a:solidFill>
                <a:latin typeface="Arial"/>
                <a:ea typeface="Arial"/>
                <a:cs typeface="Arial"/>
                <a:sym typeface="Arial"/>
              </a:rPr>
              <a:t>Adam</a:t>
            </a: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categorical cross-entropy</a:t>
            </a:r>
            <a:r>
              <a:rPr lang="en" sz="1100">
                <a:solidFill>
                  <a:srgbClr val="000000"/>
                </a:solidFill>
                <a:latin typeface="Arial"/>
                <a:ea typeface="Arial"/>
                <a:cs typeface="Arial"/>
                <a:sym typeface="Arial"/>
              </a:rPr>
              <a:t>, and </a:t>
            </a:r>
            <a:r>
              <a:rPr b="1" lang="en" sz="1100">
                <a:solidFill>
                  <a:srgbClr val="000000"/>
                </a:solidFill>
                <a:latin typeface="Arial"/>
                <a:ea typeface="Arial"/>
                <a:cs typeface="Arial"/>
                <a:sym typeface="Arial"/>
              </a:rPr>
              <a:t>accuracy</a:t>
            </a:r>
            <a:endParaRPr b="1"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Trained on </a:t>
            </a:r>
            <a:r>
              <a:rPr lang="en" sz="1100">
                <a:solidFill>
                  <a:srgbClr val="000000"/>
                </a:solidFill>
                <a:highlight>
                  <a:schemeClr val="dk1"/>
                </a:highlight>
                <a:latin typeface="Arial"/>
                <a:ea typeface="Arial"/>
                <a:cs typeface="Arial"/>
                <a:sym typeface="Arial"/>
              </a:rPr>
              <a:t>X_train_rgb </a:t>
            </a:r>
            <a:r>
              <a:rPr lang="en" sz="1100">
                <a:solidFill>
                  <a:srgbClr val="000000"/>
                </a:solidFill>
                <a:latin typeface="Arial"/>
                <a:ea typeface="Arial"/>
                <a:cs typeface="Arial"/>
                <a:sym typeface="Arial"/>
              </a:rPr>
              <a:t>and </a:t>
            </a:r>
            <a:r>
              <a:rPr lang="en" sz="1100">
                <a:solidFill>
                  <a:srgbClr val="000000"/>
                </a:solidFill>
                <a:highlight>
                  <a:schemeClr val="dk1"/>
                </a:highlight>
                <a:latin typeface="Arial"/>
                <a:ea typeface="Arial"/>
                <a:cs typeface="Arial"/>
                <a:sym typeface="Arial"/>
              </a:rPr>
              <a:t>y_train_cat</a:t>
            </a:r>
            <a:endParaRPr sz="1100">
              <a:solidFill>
                <a:srgbClr val="000000"/>
              </a:solidFill>
              <a:highlight>
                <a:schemeClr val="dk1"/>
              </a:highlight>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Purpose: Balanced depth with strong feature learning, suited for smaller dataset</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b="1" sz="1100">
              <a:solidFill>
                <a:srgbClr val="000000"/>
              </a:solidFill>
              <a:latin typeface="Arial"/>
              <a:ea typeface="Arial"/>
              <a:cs typeface="Arial"/>
              <a:sym typeface="Arial"/>
            </a:endParaRPr>
          </a:p>
          <a:p>
            <a:pPr indent="0" lvl="0" marL="0" rtl="0" algn="l">
              <a:lnSpc>
                <a:spcPct val="115000"/>
              </a:lnSpc>
              <a:spcBef>
                <a:spcPts val="1200"/>
              </a:spcBef>
              <a:spcAft>
                <a:spcPts val="1200"/>
              </a:spcAft>
              <a:buNone/>
            </a:pPr>
            <a:r>
              <a:t/>
            </a:r>
            <a:endParaRPr sz="1100">
              <a:solidFill>
                <a:srgbClr val="000000"/>
              </a:solidFill>
              <a:latin typeface="Arial"/>
              <a:ea typeface="Arial"/>
              <a:cs typeface="Arial"/>
              <a:sym typeface="Arial"/>
            </a:endParaRPr>
          </a:p>
        </p:txBody>
      </p:sp>
      <p:sp>
        <p:nvSpPr>
          <p:cNvPr id="186" name="Google Shape;186;p20"/>
          <p:cNvSpPr txBox="1"/>
          <p:nvPr/>
        </p:nvSpPr>
        <p:spPr>
          <a:xfrm>
            <a:off x="3043500" y="1497875"/>
            <a:ext cx="3057000" cy="3527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DenseNet121 Custom Model Setup</a:t>
            </a:r>
            <a:endParaRPr b="1" sz="1300"/>
          </a:p>
          <a:p>
            <a:pPr indent="-298450" lvl="0" marL="457200" rtl="0" algn="l">
              <a:lnSpc>
                <a:spcPct val="115000"/>
              </a:lnSpc>
              <a:spcBef>
                <a:spcPts val="1200"/>
              </a:spcBef>
              <a:spcAft>
                <a:spcPts val="0"/>
              </a:spcAft>
              <a:buSzPts val="1100"/>
              <a:buChar char="●"/>
            </a:pPr>
            <a:r>
              <a:rPr lang="en" sz="1100"/>
              <a:t>Pretrained on </a:t>
            </a:r>
            <a:r>
              <a:rPr b="1" lang="en" sz="1100"/>
              <a:t>ImageNet</a:t>
            </a:r>
            <a:endParaRPr b="1" sz="1100"/>
          </a:p>
          <a:p>
            <a:pPr indent="-298450" lvl="0" marL="457200" rtl="0" algn="l">
              <a:lnSpc>
                <a:spcPct val="115000"/>
              </a:lnSpc>
              <a:spcBef>
                <a:spcPts val="0"/>
              </a:spcBef>
              <a:spcAft>
                <a:spcPts val="0"/>
              </a:spcAft>
              <a:buSzPts val="1100"/>
              <a:buChar char="●"/>
            </a:pPr>
            <a:r>
              <a:rPr lang="en" sz="1100"/>
              <a:t>Used </a:t>
            </a:r>
            <a:r>
              <a:rPr lang="en" sz="1100">
                <a:highlight>
                  <a:schemeClr val="dk1"/>
                </a:highlight>
                <a:latin typeface="Roboto Mono"/>
                <a:ea typeface="Roboto Mono"/>
                <a:cs typeface="Roboto Mono"/>
                <a:sym typeface="Roboto Mono"/>
              </a:rPr>
              <a:t>include_top=False</a:t>
            </a:r>
            <a:r>
              <a:rPr lang="en" sz="1100"/>
              <a:t> to replace default classifier</a:t>
            </a:r>
            <a:endParaRPr sz="1100"/>
          </a:p>
          <a:p>
            <a:pPr indent="-298450" lvl="0" marL="457200" rtl="0" algn="l">
              <a:lnSpc>
                <a:spcPct val="115000"/>
              </a:lnSpc>
              <a:spcBef>
                <a:spcPts val="0"/>
              </a:spcBef>
              <a:spcAft>
                <a:spcPts val="0"/>
              </a:spcAft>
              <a:buSzPts val="1100"/>
              <a:buChar char="●"/>
            </a:pPr>
            <a:r>
              <a:rPr lang="en" sz="1100"/>
              <a:t>Dense(64) layer with </a:t>
            </a:r>
            <a:r>
              <a:rPr b="1" lang="en" sz="1100"/>
              <a:t>ReLU</a:t>
            </a:r>
            <a:r>
              <a:rPr lang="en" sz="1100"/>
              <a:t> activation</a:t>
            </a:r>
            <a:endParaRPr sz="1100"/>
          </a:p>
          <a:p>
            <a:pPr indent="-298450" lvl="0" marL="457200" rtl="0" algn="l">
              <a:lnSpc>
                <a:spcPct val="115000"/>
              </a:lnSpc>
              <a:spcBef>
                <a:spcPts val="0"/>
              </a:spcBef>
              <a:spcAft>
                <a:spcPts val="0"/>
              </a:spcAft>
              <a:buSzPts val="1100"/>
              <a:buChar char="●"/>
            </a:pPr>
            <a:r>
              <a:rPr lang="en" sz="1100"/>
              <a:t>Dropout(0.5) for regularization</a:t>
            </a:r>
            <a:endParaRPr sz="1100"/>
          </a:p>
          <a:p>
            <a:pPr indent="-298450" lvl="0" marL="457200" rtl="0" algn="l">
              <a:lnSpc>
                <a:spcPct val="115000"/>
              </a:lnSpc>
              <a:spcBef>
                <a:spcPts val="0"/>
              </a:spcBef>
              <a:spcAft>
                <a:spcPts val="0"/>
              </a:spcAft>
              <a:buSzPts val="1100"/>
              <a:buChar char="●"/>
            </a:pPr>
            <a:r>
              <a:rPr lang="en" sz="1100"/>
              <a:t>Dense(4) with </a:t>
            </a:r>
            <a:r>
              <a:rPr b="1" lang="en" sz="1100"/>
              <a:t>Softmax</a:t>
            </a:r>
            <a:r>
              <a:rPr lang="en" sz="1100"/>
              <a:t> for final prediction</a:t>
            </a:r>
            <a:endParaRPr sz="1100"/>
          </a:p>
          <a:p>
            <a:pPr indent="-298450" lvl="0" marL="457200" rtl="0" algn="l">
              <a:lnSpc>
                <a:spcPct val="115000"/>
              </a:lnSpc>
              <a:spcBef>
                <a:spcPts val="0"/>
              </a:spcBef>
              <a:spcAft>
                <a:spcPts val="0"/>
              </a:spcAft>
              <a:buSzPts val="1100"/>
              <a:buChar char="●"/>
            </a:pPr>
            <a:r>
              <a:rPr lang="en" sz="1100"/>
              <a:t>Compiled with </a:t>
            </a:r>
            <a:r>
              <a:rPr b="1" lang="en" sz="1100"/>
              <a:t>Adam</a:t>
            </a:r>
            <a:r>
              <a:rPr lang="en" sz="1100"/>
              <a:t>, </a:t>
            </a:r>
            <a:r>
              <a:rPr b="1" lang="en" sz="1100"/>
              <a:t>categorical cross-entropy</a:t>
            </a:r>
            <a:r>
              <a:rPr lang="en" sz="1100"/>
              <a:t>, and </a:t>
            </a:r>
            <a:r>
              <a:rPr b="1" lang="en" sz="1100"/>
              <a:t>accuracy</a:t>
            </a:r>
            <a:endParaRPr b="1" sz="1100"/>
          </a:p>
          <a:p>
            <a:pPr indent="-298450" lvl="0" marL="457200" rtl="0" algn="l">
              <a:lnSpc>
                <a:spcPct val="115000"/>
              </a:lnSpc>
              <a:spcBef>
                <a:spcPts val="0"/>
              </a:spcBef>
              <a:spcAft>
                <a:spcPts val="0"/>
              </a:spcAft>
              <a:buSzPts val="1100"/>
              <a:buChar char="●"/>
            </a:pPr>
            <a:r>
              <a:rPr lang="en" sz="1100"/>
              <a:t>Trained on </a:t>
            </a:r>
            <a:r>
              <a:rPr lang="en" sz="1100">
                <a:highlight>
                  <a:schemeClr val="dk1"/>
                </a:highlight>
                <a:latin typeface="Roboto Mono"/>
                <a:ea typeface="Roboto Mono"/>
                <a:cs typeface="Roboto Mono"/>
                <a:sym typeface="Roboto Mono"/>
              </a:rPr>
              <a:t>X_train_rgb</a:t>
            </a:r>
            <a:r>
              <a:rPr lang="en" sz="1100"/>
              <a:t> and </a:t>
            </a:r>
            <a:r>
              <a:rPr lang="en" sz="1100">
                <a:highlight>
                  <a:schemeClr val="dk1"/>
                </a:highlight>
                <a:latin typeface="Roboto Mono"/>
                <a:ea typeface="Roboto Mono"/>
                <a:cs typeface="Roboto Mono"/>
                <a:sym typeface="Roboto Mono"/>
              </a:rPr>
              <a:t>y_train_cat</a:t>
            </a:r>
            <a:endParaRPr sz="1100">
              <a:highlight>
                <a:schemeClr val="dk1"/>
              </a:highlight>
              <a:latin typeface="Roboto Mono"/>
              <a:ea typeface="Roboto Mono"/>
              <a:cs typeface="Roboto Mono"/>
              <a:sym typeface="Roboto Mono"/>
            </a:endParaRPr>
          </a:p>
          <a:p>
            <a:pPr indent="-298450" lvl="0" marL="457200" rtl="0" algn="l">
              <a:lnSpc>
                <a:spcPct val="115000"/>
              </a:lnSpc>
              <a:spcBef>
                <a:spcPts val="0"/>
              </a:spcBef>
              <a:spcAft>
                <a:spcPts val="0"/>
              </a:spcAft>
              <a:buSzPts val="1100"/>
              <a:buChar char="●"/>
            </a:pPr>
            <a:r>
              <a:rPr lang="en" sz="1100"/>
              <a:t>Purpose: Test deeper architecture vs. smaller neuron count for performance</a:t>
            </a:r>
            <a:endParaRPr sz="1100"/>
          </a:p>
        </p:txBody>
      </p:sp>
      <p:sp>
        <p:nvSpPr>
          <p:cNvPr id="187" name="Google Shape;187;p20"/>
          <p:cNvSpPr txBox="1"/>
          <p:nvPr/>
        </p:nvSpPr>
        <p:spPr>
          <a:xfrm>
            <a:off x="6100500" y="174100"/>
            <a:ext cx="2695500" cy="48513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Xception Custom Model Setup</a:t>
            </a:r>
            <a:endParaRPr b="1" sz="1300"/>
          </a:p>
          <a:p>
            <a:pPr indent="-298450" lvl="0" marL="457200" rtl="0" algn="l">
              <a:lnSpc>
                <a:spcPct val="115000"/>
              </a:lnSpc>
              <a:spcBef>
                <a:spcPts val="1200"/>
              </a:spcBef>
              <a:spcAft>
                <a:spcPts val="0"/>
              </a:spcAft>
              <a:buSzPts val="1100"/>
              <a:buChar char="●"/>
            </a:pPr>
            <a:r>
              <a:rPr lang="en" sz="1100"/>
              <a:t>Pretrained on </a:t>
            </a:r>
            <a:r>
              <a:rPr b="1" lang="en" sz="1100"/>
              <a:t>ImageNet</a:t>
            </a:r>
            <a:endParaRPr b="1" sz="1100"/>
          </a:p>
          <a:p>
            <a:pPr indent="-298450" lvl="0" marL="457200" rtl="0" algn="l">
              <a:lnSpc>
                <a:spcPct val="115000"/>
              </a:lnSpc>
              <a:spcBef>
                <a:spcPts val="0"/>
              </a:spcBef>
              <a:spcAft>
                <a:spcPts val="0"/>
              </a:spcAft>
              <a:buSzPts val="1100"/>
              <a:buChar char="●"/>
            </a:pPr>
            <a:r>
              <a:rPr lang="en" sz="1100"/>
              <a:t>Used </a:t>
            </a:r>
            <a:r>
              <a:rPr lang="en" sz="1100">
                <a:highlight>
                  <a:schemeClr val="dk1"/>
                </a:highlight>
                <a:latin typeface="Roboto Mono"/>
                <a:ea typeface="Roboto Mono"/>
                <a:cs typeface="Roboto Mono"/>
                <a:sym typeface="Roboto Mono"/>
              </a:rPr>
              <a:t>include_top=False</a:t>
            </a:r>
            <a:r>
              <a:rPr lang="en" sz="1100">
                <a:highlight>
                  <a:schemeClr val="dk1"/>
                </a:highlight>
              </a:rPr>
              <a:t> </a:t>
            </a:r>
            <a:r>
              <a:rPr lang="en" sz="1100"/>
              <a:t>to insert custom classifier</a:t>
            </a:r>
            <a:endParaRPr sz="1100"/>
          </a:p>
          <a:p>
            <a:pPr indent="-298450" lvl="0" marL="457200" rtl="0" algn="l">
              <a:lnSpc>
                <a:spcPct val="115000"/>
              </a:lnSpc>
              <a:spcBef>
                <a:spcPts val="0"/>
              </a:spcBef>
              <a:spcAft>
                <a:spcPts val="0"/>
              </a:spcAft>
              <a:buSzPts val="1100"/>
              <a:buChar char="●"/>
            </a:pPr>
            <a:r>
              <a:rPr lang="en" sz="1100"/>
              <a:t>Added </a:t>
            </a:r>
            <a:r>
              <a:rPr b="1" lang="en" sz="1100">
                <a:highlight>
                  <a:schemeClr val="dk1"/>
                </a:highlight>
              </a:rPr>
              <a:t>GlobalAveragePooling2D</a:t>
            </a:r>
            <a:r>
              <a:rPr lang="en" sz="1100"/>
              <a:t> layer for shape and texture focus</a:t>
            </a:r>
            <a:endParaRPr sz="1100"/>
          </a:p>
          <a:p>
            <a:pPr indent="-298450" lvl="0" marL="457200" rtl="0" algn="l">
              <a:lnSpc>
                <a:spcPct val="115000"/>
              </a:lnSpc>
              <a:spcBef>
                <a:spcPts val="0"/>
              </a:spcBef>
              <a:spcAft>
                <a:spcPts val="0"/>
              </a:spcAft>
              <a:buSzPts val="1100"/>
              <a:buChar char="●"/>
            </a:pPr>
            <a:r>
              <a:rPr lang="en" sz="1100"/>
              <a:t>Dense(64) layer with </a:t>
            </a:r>
            <a:r>
              <a:rPr b="1" lang="en" sz="1100"/>
              <a:t>ReLU</a:t>
            </a:r>
            <a:r>
              <a:rPr lang="en" sz="1100"/>
              <a:t> activation</a:t>
            </a:r>
            <a:endParaRPr sz="1100"/>
          </a:p>
          <a:p>
            <a:pPr indent="-298450" lvl="0" marL="457200" rtl="0" algn="l">
              <a:lnSpc>
                <a:spcPct val="115000"/>
              </a:lnSpc>
              <a:spcBef>
                <a:spcPts val="0"/>
              </a:spcBef>
              <a:spcAft>
                <a:spcPts val="0"/>
              </a:spcAft>
              <a:buSzPts val="1100"/>
              <a:buChar char="●"/>
            </a:pPr>
            <a:r>
              <a:rPr lang="en" sz="1100"/>
              <a:t>Dropout(0.3) for light regularization</a:t>
            </a:r>
            <a:endParaRPr sz="1100"/>
          </a:p>
          <a:p>
            <a:pPr indent="-298450" lvl="0" marL="457200" rtl="0" algn="l">
              <a:lnSpc>
                <a:spcPct val="115000"/>
              </a:lnSpc>
              <a:spcBef>
                <a:spcPts val="0"/>
              </a:spcBef>
              <a:spcAft>
                <a:spcPts val="0"/>
              </a:spcAft>
              <a:buSzPts val="1100"/>
              <a:buChar char="●"/>
            </a:pPr>
            <a:r>
              <a:rPr lang="en" sz="1100"/>
              <a:t>Dense(4) with </a:t>
            </a:r>
            <a:r>
              <a:rPr b="1" lang="en" sz="1100"/>
              <a:t>Softmax</a:t>
            </a:r>
            <a:r>
              <a:rPr lang="en" sz="1100"/>
              <a:t> activation for class prediction</a:t>
            </a:r>
            <a:endParaRPr sz="1100"/>
          </a:p>
          <a:p>
            <a:pPr indent="-298450" lvl="0" marL="457200" rtl="0" algn="l">
              <a:lnSpc>
                <a:spcPct val="115000"/>
              </a:lnSpc>
              <a:spcBef>
                <a:spcPts val="0"/>
              </a:spcBef>
              <a:spcAft>
                <a:spcPts val="0"/>
              </a:spcAft>
              <a:buSzPts val="1100"/>
              <a:buChar char="●"/>
            </a:pPr>
            <a:r>
              <a:rPr lang="en" sz="1100"/>
              <a:t>Compiled with </a:t>
            </a:r>
            <a:r>
              <a:rPr b="1" lang="en" sz="1100"/>
              <a:t>Adam</a:t>
            </a:r>
            <a:r>
              <a:rPr lang="en" sz="1100"/>
              <a:t>, </a:t>
            </a:r>
            <a:r>
              <a:rPr b="1" lang="en" sz="1100"/>
              <a:t>categorical cross-entropy</a:t>
            </a:r>
            <a:r>
              <a:rPr lang="en" sz="1100"/>
              <a:t>, and </a:t>
            </a:r>
            <a:r>
              <a:rPr b="1" lang="en" sz="1100"/>
              <a:t>accuracy</a:t>
            </a:r>
            <a:endParaRPr b="1" sz="1100"/>
          </a:p>
          <a:p>
            <a:pPr indent="-298450" lvl="0" marL="457200" rtl="0" algn="l">
              <a:lnSpc>
                <a:spcPct val="115000"/>
              </a:lnSpc>
              <a:spcBef>
                <a:spcPts val="0"/>
              </a:spcBef>
              <a:spcAft>
                <a:spcPts val="0"/>
              </a:spcAft>
              <a:buSzPts val="1100"/>
              <a:buChar char="●"/>
            </a:pPr>
            <a:r>
              <a:rPr lang="en" sz="1100"/>
              <a:t>Trained on </a:t>
            </a:r>
            <a:r>
              <a:rPr lang="en" sz="1100">
                <a:highlight>
                  <a:schemeClr val="dk1"/>
                </a:highlight>
                <a:latin typeface="Roboto Mono"/>
                <a:ea typeface="Roboto Mono"/>
                <a:cs typeface="Roboto Mono"/>
                <a:sym typeface="Roboto Mono"/>
              </a:rPr>
              <a:t>X_train_rgb</a:t>
            </a:r>
            <a:r>
              <a:rPr lang="en" sz="1100"/>
              <a:t> and </a:t>
            </a:r>
            <a:r>
              <a:rPr lang="en" sz="1100">
                <a:highlight>
                  <a:schemeClr val="dk1"/>
                </a:highlight>
                <a:latin typeface="Roboto Mono"/>
                <a:ea typeface="Roboto Mono"/>
                <a:cs typeface="Roboto Mono"/>
                <a:sym typeface="Roboto Mono"/>
              </a:rPr>
              <a:t>y_train_cat</a:t>
            </a:r>
            <a:endParaRPr sz="1100">
              <a:highlight>
                <a:schemeClr val="dk1"/>
              </a:highlight>
              <a:latin typeface="Roboto Mono"/>
              <a:ea typeface="Roboto Mono"/>
              <a:cs typeface="Roboto Mono"/>
              <a:sym typeface="Roboto Mono"/>
            </a:endParaRPr>
          </a:p>
          <a:p>
            <a:pPr indent="-298450" lvl="0" marL="457200" rtl="0" algn="l">
              <a:lnSpc>
                <a:spcPct val="115000"/>
              </a:lnSpc>
              <a:spcBef>
                <a:spcPts val="0"/>
              </a:spcBef>
              <a:spcAft>
                <a:spcPts val="0"/>
              </a:spcAft>
              <a:buSzPts val="1100"/>
              <a:buChar char="●"/>
            </a:pPr>
            <a:r>
              <a:rPr lang="en" sz="1100"/>
              <a:t>Purpose: Explore modular feature extraction and channel wise learning</a:t>
            </a:r>
            <a:endParaRPr sz="1100"/>
          </a:p>
          <a:p>
            <a:pPr indent="0" lvl="0" marL="0" rtl="0" algn="l">
              <a:spcBef>
                <a:spcPts val="1200"/>
              </a:spcBef>
              <a:spcAft>
                <a:spcPts val="0"/>
              </a:spcAft>
              <a:buNone/>
            </a:pPr>
            <a:r>
              <a:t/>
            </a:r>
            <a:endParaRPr sz="13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1"/>
          <p:cNvSpPr txBox="1"/>
          <p:nvPr/>
        </p:nvSpPr>
        <p:spPr>
          <a:xfrm>
            <a:off x="127000" y="853000"/>
            <a:ext cx="4853100" cy="106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t>Prediction Strategy</a:t>
            </a:r>
            <a:endParaRPr b="1" sz="1100"/>
          </a:p>
          <a:p>
            <a:pPr indent="-298450" lvl="0" marL="457200" rtl="0" algn="l">
              <a:lnSpc>
                <a:spcPct val="115000"/>
              </a:lnSpc>
              <a:spcBef>
                <a:spcPts val="1200"/>
              </a:spcBef>
              <a:spcAft>
                <a:spcPts val="0"/>
              </a:spcAft>
              <a:buSzPts val="1100"/>
              <a:buChar char="●"/>
            </a:pPr>
            <a:r>
              <a:rPr lang="en" sz="1100"/>
              <a:t>Created prediction function for modular evaluation</a:t>
            </a:r>
            <a:endParaRPr sz="1100"/>
          </a:p>
          <a:p>
            <a:pPr indent="-298450" lvl="0" marL="457200" rtl="0" algn="l">
              <a:lnSpc>
                <a:spcPct val="115000"/>
              </a:lnSpc>
              <a:spcBef>
                <a:spcPts val="0"/>
              </a:spcBef>
              <a:spcAft>
                <a:spcPts val="0"/>
              </a:spcAft>
              <a:buSzPts val="1100"/>
              <a:buChar char="●"/>
            </a:pPr>
            <a:r>
              <a:rPr lang="en" sz="1100"/>
              <a:t>Used </a:t>
            </a:r>
            <a:r>
              <a:rPr lang="en" sz="1100">
                <a:highlight>
                  <a:schemeClr val="dk1"/>
                </a:highlight>
                <a:latin typeface="Roboto Mono"/>
                <a:ea typeface="Roboto Mono"/>
                <a:cs typeface="Roboto Mono"/>
                <a:sym typeface="Roboto Mono"/>
              </a:rPr>
              <a:t>np.argmax</a:t>
            </a:r>
            <a:r>
              <a:rPr lang="en" sz="1100">
                <a:highlight>
                  <a:schemeClr val="dk1"/>
                </a:highlight>
              </a:rPr>
              <a:t> </a:t>
            </a:r>
            <a:r>
              <a:rPr lang="en" sz="1100"/>
              <a:t>on model outputs to identify class predictions</a:t>
            </a:r>
            <a:endParaRPr sz="1100"/>
          </a:p>
          <a:p>
            <a:pPr indent="0" lvl="0" marL="457200" rtl="0" algn="l">
              <a:lnSpc>
                <a:spcPct val="115000"/>
              </a:lnSpc>
              <a:spcBef>
                <a:spcPts val="1200"/>
              </a:spcBef>
              <a:spcAft>
                <a:spcPts val="0"/>
              </a:spcAft>
              <a:buNone/>
            </a:pPr>
            <a:r>
              <a:t/>
            </a:r>
            <a:endParaRPr sz="1100"/>
          </a:p>
          <a:p>
            <a:pPr indent="0" lvl="0" marL="0" rtl="0" algn="l">
              <a:lnSpc>
                <a:spcPct val="115000"/>
              </a:lnSpc>
              <a:spcBef>
                <a:spcPts val="1200"/>
              </a:spcBef>
              <a:spcAft>
                <a:spcPts val="0"/>
              </a:spcAft>
              <a:buNone/>
            </a:pPr>
            <a:r>
              <a:t/>
            </a:r>
            <a:endParaRPr sz="1100"/>
          </a:p>
          <a:p>
            <a:pPr indent="0" lvl="0" marL="0" rtl="0" algn="l">
              <a:spcBef>
                <a:spcPts val="1200"/>
              </a:spcBef>
              <a:spcAft>
                <a:spcPts val="0"/>
              </a:spcAft>
              <a:buNone/>
            </a:pPr>
            <a:r>
              <a:t/>
            </a:r>
            <a:endParaRPr sz="1300">
              <a:latin typeface="Calibri"/>
              <a:ea typeface="Calibri"/>
              <a:cs typeface="Calibri"/>
              <a:sym typeface="Calibri"/>
            </a:endParaRPr>
          </a:p>
        </p:txBody>
      </p:sp>
      <p:sp>
        <p:nvSpPr>
          <p:cNvPr id="193" name="Google Shape;193;p21"/>
          <p:cNvSpPr txBox="1"/>
          <p:nvPr/>
        </p:nvSpPr>
        <p:spPr>
          <a:xfrm>
            <a:off x="81625" y="102050"/>
            <a:ext cx="5363400" cy="48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000"/>
              </a:spcBef>
              <a:spcAft>
                <a:spcPts val="0"/>
              </a:spcAft>
              <a:buNone/>
            </a:pPr>
            <a:r>
              <a:rPr b="1" lang="en" sz="2100">
                <a:latin typeface="Calibri"/>
                <a:ea typeface="Calibri"/>
                <a:cs typeface="Calibri"/>
                <a:sym typeface="Calibri"/>
              </a:rPr>
              <a:t>Model Predictions and Evaluations</a:t>
            </a:r>
            <a:endParaRPr b="1" sz="2100">
              <a:latin typeface="Calibri"/>
              <a:ea typeface="Calibri"/>
              <a:cs typeface="Calibri"/>
              <a:sym typeface="Calibri"/>
            </a:endParaRPr>
          </a:p>
          <a:p>
            <a:pPr indent="0" lvl="0" marL="0" rtl="0" algn="l">
              <a:spcBef>
                <a:spcPts val="600"/>
              </a:spcBef>
              <a:spcAft>
                <a:spcPts val="0"/>
              </a:spcAft>
              <a:buNone/>
            </a:pPr>
            <a:r>
              <a:t/>
            </a:r>
            <a:endParaRPr sz="1300">
              <a:solidFill>
                <a:schemeClr val="dk2"/>
              </a:solidFill>
              <a:latin typeface="Calibri"/>
              <a:ea typeface="Calibri"/>
              <a:cs typeface="Calibri"/>
              <a:sym typeface="Calibri"/>
            </a:endParaRPr>
          </a:p>
        </p:txBody>
      </p:sp>
      <p:sp>
        <p:nvSpPr>
          <p:cNvPr id="194" name="Google Shape;194;p21"/>
          <p:cNvSpPr txBox="1"/>
          <p:nvPr/>
        </p:nvSpPr>
        <p:spPr>
          <a:xfrm>
            <a:off x="127000" y="2340700"/>
            <a:ext cx="2902800" cy="278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ResNet50 Evaluation Summary</a:t>
            </a:r>
            <a:endParaRPr b="1" sz="1300"/>
          </a:p>
          <a:p>
            <a:pPr indent="-298450" lvl="0" marL="457200" rtl="0" algn="l">
              <a:lnSpc>
                <a:spcPct val="115000"/>
              </a:lnSpc>
              <a:spcBef>
                <a:spcPts val="1200"/>
              </a:spcBef>
              <a:spcAft>
                <a:spcPts val="0"/>
              </a:spcAft>
              <a:buSzPts val="1100"/>
              <a:buChar char="●"/>
            </a:pPr>
            <a:r>
              <a:rPr b="1" lang="en" sz="1100"/>
              <a:t>Precision</a:t>
            </a:r>
            <a:r>
              <a:rPr lang="en" sz="1100"/>
              <a:t>: 64%</a:t>
            </a:r>
            <a:endParaRPr sz="1100"/>
          </a:p>
          <a:p>
            <a:pPr indent="-298450" lvl="0" marL="457200" rtl="0" algn="l">
              <a:lnSpc>
                <a:spcPct val="115000"/>
              </a:lnSpc>
              <a:spcBef>
                <a:spcPts val="0"/>
              </a:spcBef>
              <a:spcAft>
                <a:spcPts val="0"/>
              </a:spcAft>
              <a:buSzPts val="1100"/>
              <a:buChar char="●"/>
            </a:pPr>
            <a:r>
              <a:rPr b="1" lang="en" sz="1100"/>
              <a:t>Recall</a:t>
            </a:r>
            <a:r>
              <a:rPr lang="en" sz="1100"/>
              <a:t>: 59%</a:t>
            </a:r>
            <a:endParaRPr sz="1100"/>
          </a:p>
          <a:p>
            <a:pPr indent="-298450" lvl="0" marL="457200" rtl="0" algn="l">
              <a:lnSpc>
                <a:spcPct val="115000"/>
              </a:lnSpc>
              <a:spcBef>
                <a:spcPts val="0"/>
              </a:spcBef>
              <a:spcAft>
                <a:spcPts val="0"/>
              </a:spcAft>
              <a:buSzPts val="1100"/>
              <a:buChar char="●"/>
            </a:pPr>
            <a:r>
              <a:rPr b="1" lang="en" sz="1100"/>
              <a:t>F1-Score</a:t>
            </a:r>
            <a:r>
              <a:rPr lang="en" sz="1100"/>
              <a:t>: 60%</a:t>
            </a:r>
            <a:endParaRPr sz="1100"/>
          </a:p>
          <a:p>
            <a:pPr indent="-298450" lvl="0" marL="457200" rtl="0" algn="l">
              <a:lnSpc>
                <a:spcPct val="115000"/>
              </a:lnSpc>
              <a:spcBef>
                <a:spcPts val="0"/>
              </a:spcBef>
              <a:spcAft>
                <a:spcPts val="0"/>
              </a:spcAft>
              <a:buSzPts val="1100"/>
              <a:buChar char="●"/>
            </a:pPr>
            <a:r>
              <a:rPr b="1" lang="en" sz="1100"/>
              <a:t>Accuracy</a:t>
            </a:r>
            <a:r>
              <a:rPr lang="en" sz="1100"/>
              <a:t>: 59%</a:t>
            </a:r>
            <a:endParaRPr sz="1100"/>
          </a:p>
          <a:p>
            <a:pPr indent="-298450" lvl="0" marL="457200" rtl="0" algn="l">
              <a:lnSpc>
                <a:spcPct val="115000"/>
              </a:lnSpc>
              <a:spcBef>
                <a:spcPts val="0"/>
              </a:spcBef>
              <a:spcAft>
                <a:spcPts val="0"/>
              </a:spcAft>
              <a:buSzPts val="1100"/>
              <a:buChar char="●"/>
            </a:pPr>
            <a:r>
              <a:rPr lang="en" sz="1100"/>
              <a:t>Struggled to classify tumors reliably</a:t>
            </a:r>
            <a:endParaRPr sz="1100"/>
          </a:p>
          <a:p>
            <a:pPr indent="-298450" lvl="0" marL="457200" rtl="0" algn="l">
              <a:lnSpc>
                <a:spcPct val="115000"/>
              </a:lnSpc>
              <a:spcBef>
                <a:spcPts val="0"/>
              </a:spcBef>
              <a:spcAft>
                <a:spcPts val="0"/>
              </a:spcAft>
              <a:buSzPts val="1100"/>
              <a:buChar char="●"/>
            </a:pPr>
            <a:r>
              <a:rPr lang="en" sz="1100"/>
              <a:t>Fewer layers with more neurons led to overfitting</a:t>
            </a:r>
            <a:endParaRPr sz="1100"/>
          </a:p>
          <a:p>
            <a:pPr indent="-298450" lvl="0" marL="457200" rtl="0" algn="l">
              <a:lnSpc>
                <a:spcPct val="115000"/>
              </a:lnSpc>
              <a:spcBef>
                <a:spcPts val="0"/>
              </a:spcBef>
              <a:spcAft>
                <a:spcPts val="0"/>
              </a:spcAft>
              <a:buSzPts val="1100"/>
              <a:buChar char="●"/>
            </a:pPr>
            <a:r>
              <a:rPr b="1" lang="en" sz="1100"/>
              <a:t>Conclusion</a:t>
            </a:r>
            <a:r>
              <a:rPr lang="en" sz="1100"/>
              <a:t>: Underperformed with medical images (MRI scans).</a:t>
            </a:r>
            <a:endParaRPr sz="1300">
              <a:latin typeface="Calibri"/>
              <a:ea typeface="Calibri"/>
              <a:cs typeface="Calibri"/>
              <a:sym typeface="Calibri"/>
            </a:endParaRPr>
          </a:p>
        </p:txBody>
      </p:sp>
      <p:sp>
        <p:nvSpPr>
          <p:cNvPr id="195" name="Google Shape;195;p21"/>
          <p:cNvSpPr txBox="1"/>
          <p:nvPr/>
        </p:nvSpPr>
        <p:spPr>
          <a:xfrm>
            <a:off x="3104725" y="2340825"/>
            <a:ext cx="2902800" cy="278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DenseNet121 Evaluation Summary</a:t>
            </a:r>
            <a:endParaRPr b="1" sz="1300"/>
          </a:p>
          <a:p>
            <a:pPr indent="-298450" lvl="0" marL="457200" rtl="0" algn="l">
              <a:lnSpc>
                <a:spcPct val="115000"/>
              </a:lnSpc>
              <a:spcBef>
                <a:spcPts val="1200"/>
              </a:spcBef>
              <a:spcAft>
                <a:spcPts val="0"/>
              </a:spcAft>
              <a:buSzPts val="1100"/>
              <a:buChar char="●"/>
            </a:pPr>
            <a:r>
              <a:rPr b="1" lang="en" sz="1100"/>
              <a:t>Precision</a:t>
            </a:r>
            <a:r>
              <a:rPr lang="en" sz="1100"/>
              <a:t>: 88.54%</a:t>
            </a:r>
            <a:endParaRPr sz="1100"/>
          </a:p>
          <a:p>
            <a:pPr indent="-298450" lvl="0" marL="457200" rtl="0" algn="l">
              <a:lnSpc>
                <a:spcPct val="115000"/>
              </a:lnSpc>
              <a:spcBef>
                <a:spcPts val="0"/>
              </a:spcBef>
              <a:spcAft>
                <a:spcPts val="0"/>
              </a:spcAft>
              <a:buSzPts val="1100"/>
              <a:buChar char="●"/>
            </a:pPr>
            <a:r>
              <a:rPr b="1" lang="en" sz="1100"/>
              <a:t>Recall</a:t>
            </a:r>
            <a:r>
              <a:rPr lang="en" sz="1100"/>
              <a:t>: 88%</a:t>
            </a:r>
            <a:endParaRPr sz="1100"/>
          </a:p>
          <a:p>
            <a:pPr indent="-298450" lvl="0" marL="457200" rtl="0" algn="l">
              <a:lnSpc>
                <a:spcPct val="115000"/>
              </a:lnSpc>
              <a:spcBef>
                <a:spcPts val="0"/>
              </a:spcBef>
              <a:spcAft>
                <a:spcPts val="0"/>
              </a:spcAft>
              <a:buSzPts val="1100"/>
              <a:buChar char="●"/>
            </a:pPr>
            <a:r>
              <a:rPr b="1" lang="en" sz="1100"/>
              <a:t>F1-Score</a:t>
            </a:r>
            <a:r>
              <a:rPr lang="en" sz="1100"/>
              <a:t>: 88%</a:t>
            </a:r>
            <a:endParaRPr sz="1100"/>
          </a:p>
          <a:p>
            <a:pPr indent="-298450" lvl="0" marL="457200" rtl="0" algn="l">
              <a:lnSpc>
                <a:spcPct val="115000"/>
              </a:lnSpc>
              <a:spcBef>
                <a:spcPts val="0"/>
              </a:spcBef>
              <a:spcAft>
                <a:spcPts val="0"/>
              </a:spcAft>
              <a:buSzPts val="1100"/>
              <a:buChar char="●"/>
            </a:pPr>
            <a:r>
              <a:rPr b="1" lang="en" sz="1100"/>
              <a:t>Accuracy</a:t>
            </a:r>
            <a:r>
              <a:rPr lang="en" sz="1100"/>
              <a:t>: 88%</a:t>
            </a:r>
            <a:endParaRPr sz="1100"/>
          </a:p>
          <a:p>
            <a:pPr indent="-298450" lvl="0" marL="457200" rtl="0" algn="l">
              <a:lnSpc>
                <a:spcPct val="115000"/>
              </a:lnSpc>
              <a:spcBef>
                <a:spcPts val="0"/>
              </a:spcBef>
              <a:spcAft>
                <a:spcPts val="0"/>
              </a:spcAft>
              <a:buSzPts val="1100"/>
              <a:buChar char="●"/>
            </a:pPr>
            <a:r>
              <a:rPr lang="en" sz="1100"/>
              <a:t>Deep architecture captured complex tumor patterns</a:t>
            </a:r>
            <a:endParaRPr sz="1100"/>
          </a:p>
          <a:p>
            <a:pPr indent="-298450" lvl="0" marL="457200" rtl="0" algn="l">
              <a:lnSpc>
                <a:spcPct val="115000"/>
              </a:lnSpc>
              <a:spcBef>
                <a:spcPts val="0"/>
              </a:spcBef>
              <a:spcAft>
                <a:spcPts val="0"/>
              </a:spcAft>
              <a:buSzPts val="1100"/>
              <a:buChar char="●"/>
            </a:pPr>
            <a:r>
              <a:rPr lang="en" sz="1100"/>
              <a:t>Balanced generalization across all classes</a:t>
            </a:r>
            <a:endParaRPr sz="1100"/>
          </a:p>
          <a:p>
            <a:pPr indent="-298450" lvl="0" marL="457200" rtl="0" algn="l">
              <a:lnSpc>
                <a:spcPct val="115000"/>
              </a:lnSpc>
              <a:spcBef>
                <a:spcPts val="0"/>
              </a:spcBef>
              <a:spcAft>
                <a:spcPts val="0"/>
              </a:spcAft>
              <a:buSzPts val="1100"/>
              <a:buChar char="●"/>
            </a:pPr>
            <a:r>
              <a:rPr b="1" lang="en" sz="1100"/>
              <a:t>Conclusion</a:t>
            </a:r>
            <a:r>
              <a:rPr lang="en" sz="1100"/>
              <a:t>: Strong performance with MRI scans. </a:t>
            </a:r>
            <a:endParaRPr sz="1100"/>
          </a:p>
          <a:p>
            <a:pPr indent="0" lvl="0" marL="0" rtl="0" algn="l">
              <a:spcBef>
                <a:spcPts val="1200"/>
              </a:spcBef>
              <a:spcAft>
                <a:spcPts val="0"/>
              </a:spcAft>
              <a:buNone/>
            </a:pPr>
            <a:r>
              <a:t/>
            </a:r>
            <a:endParaRPr sz="1300">
              <a:latin typeface="Calibri"/>
              <a:ea typeface="Calibri"/>
              <a:cs typeface="Calibri"/>
              <a:sym typeface="Calibri"/>
            </a:endParaRPr>
          </a:p>
        </p:txBody>
      </p:sp>
      <p:sp>
        <p:nvSpPr>
          <p:cNvPr id="196" name="Google Shape;196;p21"/>
          <p:cNvSpPr txBox="1"/>
          <p:nvPr/>
        </p:nvSpPr>
        <p:spPr>
          <a:xfrm>
            <a:off x="6082450" y="2340700"/>
            <a:ext cx="3039000" cy="2784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Xception Evaluation Summary</a:t>
            </a:r>
            <a:endParaRPr b="1" sz="1300"/>
          </a:p>
          <a:p>
            <a:pPr indent="-298450" lvl="0" marL="457200" rtl="0" algn="l">
              <a:lnSpc>
                <a:spcPct val="115000"/>
              </a:lnSpc>
              <a:spcBef>
                <a:spcPts val="1200"/>
              </a:spcBef>
              <a:spcAft>
                <a:spcPts val="0"/>
              </a:spcAft>
              <a:buSzPts val="1100"/>
              <a:buChar char="●"/>
            </a:pPr>
            <a:r>
              <a:rPr b="1" lang="en" sz="1100"/>
              <a:t>Precision</a:t>
            </a:r>
            <a:r>
              <a:rPr lang="en" sz="1100"/>
              <a:t>: 89.35%</a:t>
            </a:r>
            <a:endParaRPr sz="1100"/>
          </a:p>
          <a:p>
            <a:pPr indent="-298450" lvl="0" marL="457200" rtl="0" algn="l">
              <a:lnSpc>
                <a:spcPct val="115000"/>
              </a:lnSpc>
              <a:spcBef>
                <a:spcPts val="0"/>
              </a:spcBef>
              <a:spcAft>
                <a:spcPts val="0"/>
              </a:spcAft>
              <a:buSzPts val="1100"/>
              <a:buChar char="●"/>
            </a:pPr>
            <a:r>
              <a:rPr b="1" lang="en" sz="1100"/>
              <a:t>Recall</a:t>
            </a:r>
            <a:r>
              <a:rPr lang="en" sz="1100"/>
              <a:t>: 89%</a:t>
            </a:r>
            <a:endParaRPr sz="1100"/>
          </a:p>
          <a:p>
            <a:pPr indent="-298450" lvl="0" marL="457200" rtl="0" algn="l">
              <a:lnSpc>
                <a:spcPct val="115000"/>
              </a:lnSpc>
              <a:spcBef>
                <a:spcPts val="0"/>
              </a:spcBef>
              <a:spcAft>
                <a:spcPts val="0"/>
              </a:spcAft>
              <a:buSzPts val="1100"/>
              <a:buChar char="●"/>
            </a:pPr>
            <a:r>
              <a:rPr b="1" lang="en" sz="1100"/>
              <a:t>F1-Score</a:t>
            </a:r>
            <a:r>
              <a:rPr lang="en" sz="1100"/>
              <a:t>: 89%</a:t>
            </a:r>
            <a:endParaRPr sz="1100"/>
          </a:p>
          <a:p>
            <a:pPr indent="-298450" lvl="0" marL="457200" rtl="0" algn="l">
              <a:lnSpc>
                <a:spcPct val="115000"/>
              </a:lnSpc>
              <a:spcBef>
                <a:spcPts val="0"/>
              </a:spcBef>
              <a:spcAft>
                <a:spcPts val="0"/>
              </a:spcAft>
              <a:buSzPts val="1100"/>
              <a:buChar char="●"/>
            </a:pPr>
            <a:r>
              <a:rPr b="1" lang="en" sz="1100"/>
              <a:t>Accuracy</a:t>
            </a:r>
            <a:r>
              <a:rPr lang="en" sz="1100"/>
              <a:t>: 89%</a:t>
            </a:r>
            <a:endParaRPr sz="1100"/>
          </a:p>
          <a:p>
            <a:pPr indent="-298450" lvl="0" marL="457200" rtl="0" algn="l">
              <a:lnSpc>
                <a:spcPct val="115000"/>
              </a:lnSpc>
              <a:spcBef>
                <a:spcPts val="0"/>
              </a:spcBef>
              <a:spcAft>
                <a:spcPts val="0"/>
              </a:spcAft>
              <a:buSzPts val="1100"/>
              <a:buChar char="●"/>
            </a:pPr>
            <a:r>
              <a:rPr lang="en" sz="1100"/>
              <a:t>Modular learning boosted subtle detail detection</a:t>
            </a:r>
            <a:endParaRPr sz="1100"/>
          </a:p>
          <a:p>
            <a:pPr indent="-298450" lvl="0" marL="457200" rtl="0" algn="l">
              <a:lnSpc>
                <a:spcPct val="115000"/>
              </a:lnSpc>
              <a:spcBef>
                <a:spcPts val="0"/>
              </a:spcBef>
              <a:spcAft>
                <a:spcPts val="0"/>
              </a:spcAft>
              <a:buSzPts val="1100"/>
              <a:buChar char="●"/>
            </a:pPr>
            <a:r>
              <a:rPr lang="en" sz="1100"/>
              <a:t>Slight edge over DenseNet121 in all metrics</a:t>
            </a:r>
            <a:endParaRPr sz="1100"/>
          </a:p>
          <a:p>
            <a:pPr indent="-298450" lvl="0" marL="457200" rtl="0" algn="l">
              <a:lnSpc>
                <a:spcPct val="115000"/>
              </a:lnSpc>
              <a:spcBef>
                <a:spcPts val="0"/>
              </a:spcBef>
              <a:spcAft>
                <a:spcPts val="0"/>
              </a:spcAft>
              <a:buSzPts val="1100"/>
              <a:buChar char="●"/>
            </a:pPr>
            <a:r>
              <a:rPr b="1" lang="en" sz="1100"/>
              <a:t>Conclusion</a:t>
            </a:r>
            <a:r>
              <a:rPr lang="en" sz="1100"/>
              <a:t>: Top-performing model ideal for further fine-tuning</a:t>
            </a:r>
            <a:endParaRPr sz="1100"/>
          </a:p>
          <a:p>
            <a:pPr indent="0" lvl="0" marL="0" rtl="0" algn="l">
              <a:spcBef>
                <a:spcPts val="1200"/>
              </a:spcBef>
              <a:spcAft>
                <a:spcPts val="0"/>
              </a:spcAft>
              <a:buNone/>
            </a:pPr>
            <a:r>
              <a:t/>
            </a:r>
            <a:endParaRPr sz="1300">
              <a:latin typeface="Calibri"/>
              <a:ea typeface="Calibri"/>
              <a:cs typeface="Calibri"/>
              <a:sym typeface="Calibri"/>
            </a:endParaRPr>
          </a:p>
        </p:txBody>
      </p:sp>
      <p:sp>
        <p:nvSpPr>
          <p:cNvPr id="197" name="Google Shape;197;p21"/>
          <p:cNvSpPr txBox="1"/>
          <p:nvPr/>
        </p:nvSpPr>
        <p:spPr>
          <a:xfrm>
            <a:off x="4980100" y="102050"/>
            <a:ext cx="3964200" cy="229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t>Evaluation Strategy</a:t>
            </a:r>
            <a:endParaRPr b="1" sz="1300"/>
          </a:p>
          <a:p>
            <a:pPr indent="-298450" lvl="0" marL="457200" rtl="0" algn="l">
              <a:lnSpc>
                <a:spcPct val="115000"/>
              </a:lnSpc>
              <a:spcBef>
                <a:spcPts val="1200"/>
              </a:spcBef>
              <a:spcAft>
                <a:spcPts val="0"/>
              </a:spcAft>
              <a:buSzPts val="1100"/>
              <a:buChar char="●"/>
            </a:pPr>
            <a:r>
              <a:rPr lang="en" sz="1100"/>
              <a:t>Created a function called </a:t>
            </a:r>
            <a:r>
              <a:rPr lang="en" sz="1100">
                <a:highlight>
                  <a:schemeClr val="dk1"/>
                </a:highlight>
                <a:latin typeface="Roboto Mono"/>
                <a:ea typeface="Roboto Mono"/>
                <a:cs typeface="Roboto Mono"/>
                <a:sym typeface="Roboto Mono"/>
              </a:rPr>
              <a:t>evaluate()</a:t>
            </a:r>
            <a:r>
              <a:rPr lang="en" sz="1100">
                <a:highlight>
                  <a:schemeClr val="dk1"/>
                </a:highlight>
              </a:rPr>
              <a:t> </a:t>
            </a:r>
            <a:r>
              <a:rPr lang="en" sz="1100"/>
              <a:t> for model performance</a:t>
            </a:r>
            <a:endParaRPr sz="1100"/>
          </a:p>
          <a:p>
            <a:pPr indent="-298450" lvl="1" marL="914400" rtl="0" algn="l">
              <a:lnSpc>
                <a:spcPct val="115000"/>
              </a:lnSpc>
              <a:spcBef>
                <a:spcPts val="0"/>
              </a:spcBef>
              <a:spcAft>
                <a:spcPts val="0"/>
              </a:spcAft>
              <a:buClr>
                <a:srgbClr val="212121"/>
              </a:buClr>
              <a:buSzPts val="1100"/>
              <a:buChar char="○"/>
            </a:pPr>
            <a:r>
              <a:rPr lang="en" sz="1100"/>
              <a:t>Used </a:t>
            </a:r>
            <a:r>
              <a:rPr lang="en" sz="1100">
                <a:highlight>
                  <a:schemeClr val="dk1"/>
                </a:highlight>
                <a:latin typeface="Roboto Mono"/>
                <a:ea typeface="Roboto Mono"/>
                <a:cs typeface="Roboto Mono"/>
                <a:sym typeface="Roboto Mono"/>
              </a:rPr>
              <a:t>classification_report</a:t>
            </a:r>
            <a:r>
              <a:rPr lang="en" sz="1100">
                <a:highlight>
                  <a:schemeClr val="dk1"/>
                </a:highlight>
              </a:rPr>
              <a:t> </a:t>
            </a:r>
            <a:r>
              <a:rPr lang="en" sz="1100"/>
              <a:t>from </a:t>
            </a:r>
            <a:r>
              <a:rPr lang="en" sz="1100">
                <a:highlight>
                  <a:schemeClr val="dk1"/>
                </a:highlight>
                <a:latin typeface="Roboto Mono"/>
                <a:ea typeface="Roboto Mono"/>
                <a:cs typeface="Roboto Mono"/>
                <a:sym typeface="Roboto Mono"/>
              </a:rPr>
              <a:t>sklearn</a:t>
            </a:r>
            <a:r>
              <a:rPr lang="en" sz="1100"/>
              <a:t> to extract:</a:t>
            </a:r>
            <a:endParaRPr sz="1100"/>
          </a:p>
          <a:p>
            <a:pPr indent="-298450" lvl="1" marL="914400" rtl="0" algn="l">
              <a:lnSpc>
                <a:spcPct val="115000"/>
              </a:lnSpc>
              <a:spcBef>
                <a:spcPts val="0"/>
              </a:spcBef>
              <a:spcAft>
                <a:spcPts val="0"/>
              </a:spcAft>
              <a:buClr>
                <a:srgbClr val="212121"/>
              </a:buClr>
              <a:buSzPts val="1100"/>
              <a:buChar char="○"/>
            </a:pPr>
            <a:r>
              <a:rPr b="1" lang="en" sz="1100"/>
              <a:t>Precision</a:t>
            </a:r>
            <a:r>
              <a:rPr lang="en" sz="1100"/>
              <a:t>, </a:t>
            </a:r>
            <a:r>
              <a:rPr b="1" lang="en" sz="1100"/>
              <a:t>Recall</a:t>
            </a:r>
            <a:r>
              <a:rPr lang="en" sz="1100"/>
              <a:t>, </a:t>
            </a:r>
            <a:r>
              <a:rPr b="1" lang="en" sz="1100"/>
              <a:t>F1-Score</a:t>
            </a:r>
            <a:r>
              <a:rPr lang="en" sz="1100"/>
              <a:t>  converted to percentages</a:t>
            </a:r>
            <a:endParaRPr sz="1100"/>
          </a:p>
          <a:p>
            <a:pPr indent="-298450" lvl="1" marL="914400" rtl="0" algn="l">
              <a:lnSpc>
                <a:spcPct val="115000"/>
              </a:lnSpc>
              <a:spcBef>
                <a:spcPts val="0"/>
              </a:spcBef>
              <a:spcAft>
                <a:spcPts val="0"/>
              </a:spcAft>
              <a:buClr>
                <a:srgbClr val="212121"/>
              </a:buClr>
              <a:buSzPts val="1100"/>
              <a:buChar char="○"/>
            </a:pPr>
            <a:r>
              <a:rPr lang="en" sz="1100"/>
              <a:t>Focused on clinically relevant metrics due to test set imbalance</a:t>
            </a:r>
            <a:endParaRPr sz="1100"/>
          </a:p>
          <a:p>
            <a:pPr indent="-298450" lvl="0" marL="457200" rtl="0" algn="l">
              <a:lnSpc>
                <a:spcPct val="115000"/>
              </a:lnSpc>
              <a:spcBef>
                <a:spcPts val="0"/>
              </a:spcBef>
              <a:spcAft>
                <a:spcPts val="0"/>
              </a:spcAft>
              <a:buSzPts val="1100"/>
              <a:buChar char="●"/>
            </a:pPr>
            <a:r>
              <a:rPr lang="en" sz="1100"/>
              <a:t>Added separate </a:t>
            </a:r>
            <a:r>
              <a:rPr lang="en" sz="1100">
                <a:highlight>
                  <a:schemeClr val="dk1"/>
                </a:highlight>
                <a:latin typeface="Roboto Mono"/>
                <a:ea typeface="Roboto Mono"/>
                <a:cs typeface="Roboto Mono"/>
                <a:sym typeface="Roboto Mono"/>
              </a:rPr>
              <a:t>accuracy()</a:t>
            </a:r>
            <a:r>
              <a:rPr lang="en" sz="1100"/>
              <a:t> function</a:t>
            </a:r>
            <a:endParaRPr sz="13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22"/>
          <p:cNvPicPr preferRelativeResize="0"/>
          <p:nvPr/>
        </p:nvPicPr>
        <p:blipFill>
          <a:blip r:embed="rId3">
            <a:alphaModFix/>
          </a:blip>
          <a:stretch>
            <a:fillRect/>
          </a:stretch>
        </p:blipFill>
        <p:spPr>
          <a:xfrm>
            <a:off x="95275" y="668450"/>
            <a:ext cx="2800800" cy="2784600"/>
          </a:xfrm>
          <a:prstGeom prst="rect">
            <a:avLst/>
          </a:prstGeom>
          <a:noFill/>
          <a:ln>
            <a:noFill/>
          </a:ln>
        </p:spPr>
      </p:pic>
      <p:pic>
        <p:nvPicPr>
          <p:cNvPr id="203" name="Google Shape;203;p22"/>
          <p:cNvPicPr preferRelativeResize="0"/>
          <p:nvPr/>
        </p:nvPicPr>
        <p:blipFill>
          <a:blip r:embed="rId4">
            <a:alphaModFix/>
          </a:blip>
          <a:stretch>
            <a:fillRect/>
          </a:stretch>
        </p:blipFill>
        <p:spPr>
          <a:xfrm>
            <a:off x="3095774" y="668450"/>
            <a:ext cx="2839063" cy="2784600"/>
          </a:xfrm>
          <a:prstGeom prst="rect">
            <a:avLst/>
          </a:prstGeom>
          <a:noFill/>
          <a:ln>
            <a:noFill/>
          </a:ln>
        </p:spPr>
      </p:pic>
      <p:pic>
        <p:nvPicPr>
          <p:cNvPr id="204" name="Google Shape;204;p22"/>
          <p:cNvPicPr preferRelativeResize="0"/>
          <p:nvPr/>
        </p:nvPicPr>
        <p:blipFill>
          <a:blip r:embed="rId5">
            <a:alphaModFix/>
          </a:blip>
          <a:stretch>
            <a:fillRect/>
          </a:stretch>
        </p:blipFill>
        <p:spPr>
          <a:xfrm>
            <a:off x="6134525" y="656591"/>
            <a:ext cx="2800800" cy="2808309"/>
          </a:xfrm>
          <a:prstGeom prst="rect">
            <a:avLst/>
          </a:prstGeom>
          <a:noFill/>
          <a:ln>
            <a:noFill/>
          </a:ln>
        </p:spPr>
      </p:pic>
      <p:sp>
        <p:nvSpPr>
          <p:cNvPr id="205" name="Google Shape;205;p22"/>
          <p:cNvSpPr txBox="1"/>
          <p:nvPr/>
        </p:nvSpPr>
        <p:spPr>
          <a:xfrm>
            <a:off x="3184075" y="95250"/>
            <a:ext cx="23019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latin typeface="Calibri"/>
                <a:ea typeface="Calibri"/>
                <a:cs typeface="Calibri"/>
                <a:sym typeface="Calibri"/>
              </a:rPr>
              <a:t>Confusion Matrix </a:t>
            </a:r>
            <a:endParaRPr b="1" sz="2100">
              <a:latin typeface="Calibri"/>
              <a:ea typeface="Calibri"/>
              <a:cs typeface="Calibri"/>
              <a:sym typeface="Calibri"/>
            </a:endParaRPr>
          </a:p>
        </p:txBody>
      </p:sp>
      <p:sp>
        <p:nvSpPr>
          <p:cNvPr id="206" name="Google Shape;206;p22"/>
          <p:cNvSpPr txBox="1"/>
          <p:nvPr/>
        </p:nvSpPr>
        <p:spPr>
          <a:xfrm>
            <a:off x="768800" y="3596825"/>
            <a:ext cx="6939600" cy="1247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n" sz="1200">
                <a:latin typeface="Calibri"/>
                <a:ea typeface="Calibri"/>
                <a:cs typeface="Calibri"/>
                <a:sym typeface="Calibri"/>
              </a:rPr>
              <a:t>DenseNet121</a:t>
            </a:r>
            <a:r>
              <a:rPr lang="en" sz="1200">
                <a:latin typeface="Calibri"/>
                <a:ea typeface="Calibri"/>
                <a:cs typeface="Calibri"/>
                <a:sym typeface="Calibri"/>
              </a:rPr>
              <a:t> slightly outperformed Xception on </a:t>
            </a:r>
            <a:r>
              <a:rPr i="1" lang="en" sz="1200">
                <a:latin typeface="Calibri"/>
                <a:ea typeface="Calibri"/>
                <a:cs typeface="Calibri"/>
                <a:sym typeface="Calibri"/>
              </a:rPr>
              <a:t>meningioma</a:t>
            </a:r>
            <a:r>
              <a:rPr lang="en" sz="1200">
                <a:latin typeface="Calibri"/>
                <a:ea typeface="Calibri"/>
                <a:cs typeface="Calibri"/>
                <a:sym typeface="Calibri"/>
              </a:rPr>
              <a:t> and </a:t>
            </a:r>
            <a:r>
              <a:rPr i="1" lang="en" sz="1200">
                <a:latin typeface="Calibri"/>
                <a:ea typeface="Calibri"/>
                <a:cs typeface="Calibri"/>
                <a:sym typeface="Calibri"/>
              </a:rPr>
              <a:t>pituitary</a:t>
            </a:r>
            <a:r>
              <a:rPr lang="en" sz="1200">
                <a:latin typeface="Calibri"/>
                <a:ea typeface="Calibri"/>
                <a:cs typeface="Calibri"/>
                <a:sym typeface="Calibri"/>
              </a:rPr>
              <a:t> tumor detection</a:t>
            </a:r>
            <a:endParaRPr sz="1200">
              <a:latin typeface="Calibri"/>
              <a:ea typeface="Calibri"/>
              <a:cs typeface="Calibri"/>
              <a:sym typeface="Calibri"/>
            </a:endParaRPr>
          </a:p>
          <a:p>
            <a:pPr indent="0" lvl="0" marL="457200" rtl="0" algn="l">
              <a:spcBef>
                <a:spcPts val="0"/>
              </a:spcBef>
              <a:spcAft>
                <a:spcPts val="0"/>
              </a:spcAft>
              <a:buNone/>
            </a:pPr>
            <a:r>
              <a:t/>
            </a:r>
            <a:endParaRPr sz="1200">
              <a:latin typeface="Calibri"/>
              <a:ea typeface="Calibri"/>
              <a:cs typeface="Calibri"/>
              <a:sym typeface="Calibri"/>
            </a:endParaRPr>
          </a:p>
          <a:p>
            <a:pPr indent="-304800" lvl="0" marL="457200" rtl="0" algn="l">
              <a:spcBef>
                <a:spcPts val="0"/>
              </a:spcBef>
              <a:spcAft>
                <a:spcPts val="0"/>
              </a:spcAft>
              <a:buSzPts val="1200"/>
              <a:buFont typeface="Calibri"/>
              <a:buChar char="●"/>
            </a:pPr>
            <a:r>
              <a:rPr lang="en" sz="1200">
                <a:latin typeface="Calibri"/>
                <a:ea typeface="Calibri"/>
                <a:cs typeface="Calibri"/>
                <a:sym typeface="Calibri"/>
              </a:rPr>
              <a:t>Correctly classified 9–10 more images in those categories</a:t>
            </a:r>
            <a:endParaRPr sz="1200">
              <a:latin typeface="Calibri"/>
              <a:ea typeface="Calibri"/>
              <a:cs typeface="Calibri"/>
              <a:sym typeface="Calibri"/>
            </a:endParaRPr>
          </a:p>
          <a:p>
            <a:pPr indent="0" lvl="0" marL="457200" rtl="0" algn="l">
              <a:spcBef>
                <a:spcPts val="0"/>
              </a:spcBef>
              <a:spcAft>
                <a:spcPts val="0"/>
              </a:spcAft>
              <a:buNone/>
            </a:pPr>
            <a:r>
              <a:t/>
            </a:r>
            <a:endParaRPr sz="1200">
              <a:latin typeface="Calibri"/>
              <a:ea typeface="Calibri"/>
              <a:cs typeface="Calibri"/>
              <a:sym typeface="Calibri"/>
            </a:endParaRPr>
          </a:p>
          <a:p>
            <a:pPr indent="-304800" lvl="0" marL="457200" rtl="0" algn="l">
              <a:spcBef>
                <a:spcPts val="0"/>
              </a:spcBef>
              <a:spcAft>
                <a:spcPts val="0"/>
              </a:spcAft>
              <a:buSzPts val="1200"/>
              <a:buFont typeface="Calibri"/>
              <a:buChar char="●"/>
            </a:pPr>
            <a:r>
              <a:rPr lang="en" sz="1200">
                <a:latin typeface="Calibri"/>
                <a:ea typeface="Calibri"/>
                <a:cs typeface="Calibri"/>
                <a:sym typeface="Calibri"/>
              </a:rPr>
              <a:t>Sparked interest in fine-tuning </a:t>
            </a:r>
            <a:r>
              <a:rPr b="1" lang="en" sz="1200">
                <a:latin typeface="Calibri"/>
                <a:ea typeface="Calibri"/>
                <a:cs typeface="Calibri"/>
                <a:sym typeface="Calibri"/>
              </a:rPr>
              <a:t>Xception</a:t>
            </a:r>
            <a:r>
              <a:rPr lang="en" sz="1200">
                <a:latin typeface="Calibri"/>
                <a:ea typeface="Calibri"/>
                <a:cs typeface="Calibri"/>
                <a:sym typeface="Calibri"/>
              </a:rPr>
              <a:t> to match or exceed that performance</a:t>
            </a:r>
            <a:endParaRPr sz="1200">
              <a:latin typeface="Calibri"/>
              <a:ea typeface="Calibri"/>
              <a:cs typeface="Calibri"/>
              <a:sym typeface="Calibri"/>
            </a:endParaRPr>
          </a:p>
          <a:p>
            <a:pPr indent="0" lvl="0" marL="0" rtl="0" algn="l">
              <a:spcBef>
                <a:spcPts val="0"/>
              </a:spcBef>
              <a:spcAft>
                <a:spcPts val="0"/>
              </a:spcAft>
              <a:buNone/>
            </a:pPr>
            <a:r>
              <a:t/>
            </a:r>
            <a:endParaRPr sz="1200">
              <a:solidFill>
                <a:schemeClr val="dk2"/>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